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1418" r:id="rId2"/>
    <p:sldId id="1485" r:id="rId3"/>
    <p:sldId id="1524" r:id="rId4"/>
    <p:sldId id="1509" r:id="rId5"/>
    <p:sldId id="1522" r:id="rId6"/>
    <p:sldId id="1523" r:id="rId7"/>
    <p:sldId id="1510" r:id="rId8"/>
    <p:sldId id="1526" r:id="rId9"/>
    <p:sldId id="1527" r:id="rId10"/>
    <p:sldId id="1528" r:id="rId11"/>
    <p:sldId id="1539" r:id="rId12"/>
    <p:sldId id="1540" r:id="rId13"/>
    <p:sldId id="1514" r:id="rId14"/>
    <p:sldId id="1516" r:id="rId15"/>
    <p:sldId id="1517" r:id="rId16"/>
    <p:sldId id="1529" r:id="rId17"/>
    <p:sldId id="1530" r:id="rId18"/>
    <p:sldId id="1531" r:id="rId19"/>
    <p:sldId id="1532" r:id="rId20"/>
    <p:sldId id="1533" r:id="rId21"/>
    <p:sldId id="1534" r:id="rId22"/>
    <p:sldId id="1462" r:id="rId23"/>
    <p:sldId id="1519" r:id="rId24"/>
    <p:sldId id="1535" r:id="rId25"/>
    <p:sldId id="1520" r:id="rId26"/>
    <p:sldId id="1536" r:id="rId27"/>
    <p:sldId id="1537" r:id="rId28"/>
    <p:sldId id="1538" r:id="rId29"/>
    <p:sldId id="1496" r:id="rId30"/>
    <p:sldId id="1541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4A7C"/>
    <a:srgbClr val="0A70A8"/>
    <a:srgbClr val="2E406B"/>
    <a:srgbClr val="969FB5"/>
    <a:srgbClr val="D4505A"/>
    <a:srgbClr val="4D4D4D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3" autoAdjust="0"/>
    <p:restoredTop sz="94783" autoAdjust="0"/>
  </p:normalViewPr>
  <p:slideViewPr>
    <p:cSldViewPr>
      <p:cViewPr varScale="1">
        <p:scale>
          <a:sx n="70" d="100"/>
          <a:sy n="70" d="100"/>
        </p:scale>
        <p:origin x="143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8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51154CD-1BF6-4B9F-86D3-2D92955BCDA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1595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Klik om de opmaakprofielen van de modeltekst te bewerken</a:t>
            </a:r>
          </a:p>
          <a:p>
            <a:pPr lvl="1"/>
            <a:r>
              <a:rPr lang="en-US" noProof="0" smtClean="0"/>
              <a:t>Tweede niveau</a:t>
            </a:r>
          </a:p>
          <a:p>
            <a:pPr lvl="2"/>
            <a:r>
              <a:rPr lang="en-US" noProof="0" smtClean="0"/>
              <a:t>Derde niveau</a:t>
            </a:r>
          </a:p>
          <a:p>
            <a:pPr lvl="3"/>
            <a:r>
              <a:rPr lang="en-US" noProof="0" smtClean="0"/>
              <a:t>Vierde niveau</a:t>
            </a:r>
          </a:p>
          <a:p>
            <a:pPr lvl="4"/>
            <a:r>
              <a:rPr lang="en-US" noProof="0" smtClean="0"/>
              <a:t>Vijfde niveau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12827E6-846C-4516-8F75-7C552D58919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925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BE" altLang="nl-BE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4566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1341438"/>
            <a:ext cx="9144000" cy="5516562"/>
          </a:xfrm>
          <a:prstGeom prst="rect">
            <a:avLst/>
          </a:prstGeom>
          <a:solidFill>
            <a:srgbClr val="2E406B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nl-NL" altLang="nl-BE" sz="1800" smtClean="0"/>
          </a:p>
        </p:txBody>
      </p:sp>
      <p:pic>
        <p:nvPicPr>
          <p:cNvPr id="5" name="Picture 13" descr="UZ_kleu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775" y="358775"/>
            <a:ext cx="34194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 descr="UG_kleu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6250" y="438150"/>
            <a:ext cx="7048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258888" y="6453188"/>
            <a:ext cx="2232025" cy="2143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nl-BE" sz="800" b="1" smtClean="0">
                <a:solidFill>
                  <a:schemeClr val="bg1"/>
                </a:solidFill>
                <a:cs typeface="Arial" charset="0"/>
              </a:rPr>
              <a:t>© 2008 Universitair Ziekenhuis Gent</a:t>
            </a:r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auto">
          <a:xfrm>
            <a:off x="6804025" y="6453188"/>
            <a:ext cx="2133600" cy="1968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fld id="{5C1FF064-3177-459A-9CBB-52A2D5D2BAA0}" type="slidenum">
              <a:rPr lang="en-US" altLang="nl-BE" sz="800" b="1" smtClean="0">
                <a:solidFill>
                  <a:schemeClr val="bg1"/>
                </a:solidFill>
              </a:rPr>
              <a:pPr algn="r" eaLnBrk="1" hangingPunct="1">
                <a:defRPr/>
              </a:pPr>
              <a:t>‹nr.›</a:t>
            </a:fld>
            <a:endParaRPr lang="en-US" altLang="nl-BE" sz="800" b="1" smtClean="0">
              <a:solidFill>
                <a:schemeClr val="bg1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5075" y="1916113"/>
            <a:ext cx="7196138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Klik om het opmaakprofiel te bewerken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47775" y="3886200"/>
            <a:ext cx="7704138" cy="2495550"/>
          </a:xfr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Klik om het opmaakprofiel van de modelondertitel te bewerken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965950" y="1412875"/>
            <a:ext cx="1854200" cy="496887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403350" y="1412875"/>
            <a:ext cx="5410200" cy="496887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350" y="1412875"/>
            <a:ext cx="7416800" cy="9366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1403350" y="2492375"/>
            <a:ext cx="3627438" cy="38893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183188" y="2492375"/>
            <a:ext cx="3629025" cy="38893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kst en illustr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350" y="1412875"/>
            <a:ext cx="7416800" cy="9366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1403350" y="2492375"/>
            <a:ext cx="3627438" cy="38893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llustratie 3"/>
          <p:cNvSpPr>
            <a:spLocks noGrp="1"/>
          </p:cNvSpPr>
          <p:nvPr>
            <p:ph type="clipArt" sz="half" idx="2"/>
          </p:nvPr>
        </p:nvSpPr>
        <p:spPr>
          <a:xfrm>
            <a:off x="5183188" y="2492375"/>
            <a:ext cx="3629025" cy="3889375"/>
          </a:xfrm>
        </p:spPr>
        <p:txBody>
          <a:bodyPr/>
          <a:lstStyle/>
          <a:p>
            <a:pPr lvl="0"/>
            <a:endParaRPr lang="nl-BE" noProof="0" smtClean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350" y="1412875"/>
            <a:ext cx="7416800" cy="9366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1403350" y="2492375"/>
            <a:ext cx="3627438" cy="38893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5183188" y="2492375"/>
            <a:ext cx="3629025" cy="18684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5183188" y="4513263"/>
            <a:ext cx="3629025" cy="186848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oud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350" y="1412875"/>
            <a:ext cx="7416800" cy="9366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403350" y="2492375"/>
            <a:ext cx="3627438" cy="38893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5183188" y="2492375"/>
            <a:ext cx="3629025" cy="18684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5183188" y="4513263"/>
            <a:ext cx="3629025" cy="186848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403350" y="2492375"/>
            <a:ext cx="3627438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183188" y="2492375"/>
            <a:ext cx="3629025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1412875"/>
            <a:ext cx="74168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BE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03350" y="2492375"/>
            <a:ext cx="7408863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BE" smtClean="0"/>
              <a:t>Klik om de opmaakprofielen van de modeltekst te bewerken</a:t>
            </a:r>
          </a:p>
          <a:p>
            <a:pPr lvl="1"/>
            <a:r>
              <a:rPr lang="en-US" altLang="nl-BE" smtClean="0"/>
              <a:t>Tweede niveau</a:t>
            </a:r>
          </a:p>
          <a:p>
            <a:pPr lvl="2"/>
            <a:r>
              <a:rPr lang="en-US" altLang="nl-BE" smtClean="0"/>
              <a:t>Derde niveau</a:t>
            </a:r>
          </a:p>
          <a:p>
            <a:pPr lvl="3"/>
            <a:r>
              <a:rPr lang="en-US" altLang="nl-BE" smtClean="0"/>
              <a:t>Vierde niveau</a:t>
            </a:r>
          </a:p>
          <a:p>
            <a:pPr lvl="4"/>
            <a:r>
              <a:rPr lang="en-US" altLang="nl-BE" smtClean="0"/>
              <a:t>Vijfde niveau</a:t>
            </a:r>
          </a:p>
        </p:txBody>
      </p:sp>
      <p:pic>
        <p:nvPicPr>
          <p:cNvPr id="1028" name="Picture 18" descr="UZ_kleur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58775" y="358775"/>
            <a:ext cx="34194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19" descr="UG_kleur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096250" y="438150"/>
            <a:ext cx="7048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 Box 20"/>
          <p:cNvSpPr txBox="1">
            <a:spLocks noChangeArrowheads="1"/>
          </p:cNvSpPr>
          <p:nvPr/>
        </p:nvSpPr>
        <p:spPr bwMode="auto">
          <a:xfrm>
            <a:off x="7885113" y="6524625"/>
            <a:ext cx="1079500" cy="2143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fld id="{5728D324-6F29-4C2C-A6F4-CDED82CB590B}" type="slidenum">
              <a:rPr lang="en-US" altLang="nl-BE" sz="800" smtClean="0">
                <a:solidFill>
                  <a:schemeClr val="bg1"/>
                </a:solidFill>
                <a:cs typeface="Arial" charset="0"/>
              </a:rPr>
              <a:pPr algn="r" eaLnBrk="1" hangingPunct="1">
                <a:spcBef>
                  <a:spcPct val="50000"/>
                </a:spcBef>
                <a:defRPr/>
              </a:pPr>
              <a:t>‹nr.›</a:t>
            </a:fld>
            <a:endParaRPr lang="en-US" altLang="nl-BE" sz="80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031" name="Rectangle 24"/>
          <p:cNvSpPr>
            <a:spLocks noChangeArrowheads="1"/>
          </p:cNvSpPr>
          <p:nvPr/>
        </p:nvSpPr>
        <p:spPr bwMode="auto">
          <a:xfrm>
            <a:off x="0" y="1196975"/>
            <a:ext cx="1258888" cy="5661025"/>
          </a:xfrm>
          <a:prstGeom prst="rect">
            <a:avLst/>
          </a:prstGeom>
          <a:solidFill>
            <a:srgbClr val="969FB5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nl-BE" altLang="nl-BE" sz="1800" smtClean="0"/>
          </a:p>
        </p:txBody>
      </p:sp>
      <p:sp>
        <p:nvSpPr>
          <p:cNvPr id="1032" name="Line 23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9525">
            <a:solidFill>
              <a:srgbClr val="2E406B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033" name="Rectangle 26"/>
          <p:cNvSpPr>
            <a:spLocks noChangeArrowheads="1"/>
          </p:cNvSpPr>
          <p:nvPr/>
        </p:nvSpPr>
        <p:spPr bwMode="auto">
          <a:xfrm>
            <a:off x="6804025" y="6453188"/>
            <a:ext cx="2133600" cy="1968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fld id="{30279092-7F85-4BC6-BAD8-EF20D0C87B99}" type="slidenum">
              <a:rPr lang="en-US" altLang="nl-BE" sz="800" b="1" smtClean="0"/>
              <a:pPr algn="r" eaLnBrk="1" hangingPunct="1">
                <a:defRPr/>
              </a:pPr>
              <a:t>‹nr.›</a:t>
            </a:fld>
            <a:endParaRPr lang="en-US" altLang="nl-BE" sz="800" b="1" smtClean="0"/>
          </a:p>
        </p:txBody>
      </p:sp>
      <p:sp>
        <p:nvSpPr>
          <p:cNvPr id="1034" name="Text Box 28"/>
          <p:cNvSpPr txBox="1">
            <a:spLocks noChangeArrowheads="1"/>
          </p:cNvSpPr>
          <p:nvPr/>
        </p:nvSpPr>
        <p:spPr bwMode="auto">
          <a:xfrm>
            <a:off x="1258888" y="6453188"/>
            <a:ext cx="2232025" cy="2143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nl-BE" sz="800" b="1" smtClean="0">
                <a:cs typeface="Arial" charset="0"/>
              </a:rPr>
              <a:t>© 2008 Universitair Ziekenhuis Gent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  <p:sldLayoutId id="2147483869" r:id="rId13"/>
    <p:sldLayoutId id="2147483870" r:id="rId14"/>
    <p:sldLayoutId id="2147483871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74A7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74A7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74A7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74A7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74A7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74A7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74A7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74A7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74A7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9"/>
        </a:buBlip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Blip>
          <a:blip r:embed="rId19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Blip>
          <a:blip r:embed="rId19"/>
        </a:buBlip>
        <a:defRPr sz="1600">
          <a:solidFill>
            <a:srgbClr val="4D4D4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Blip>
          <a:blip r:embed="rId19"/>
        </a:buBlip>
        <a:defRPr sz="1400">
          <a:solidFill>
            <a:srgbClr val="777777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Blip>
          <a:blip r:embed="rId19"/>
        </a:buBlip>
        <a:defRPr sz="1200">
          <a:solidFill>
            <a:srgbClr val="777777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80000"/>
        <a:buFont typeface="Wingdings" pitchFamily="2" charset="2"/>
        <a:buBlip>
          <a:blip r:embed="rId19"/>
        </a:buBlip>
        <a:defRPr sz="1200">
          <a:solidFill>
            <a:srgbClr val="777777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80000"/>
        <a:buFont typeface="Wingdings" pitchFamily="2" charset="2"/>
        <a:buBlip>
          <a:blip r:embed="rId19"/>
        </a:buBlip>
        <a:defRPr sz="1200">
          <a:solidFill>
            <a:srgbClr val="777777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80000"/>
        <a:buFont typeface="Wingdings" pitchFamily="2" charset="2"/>
        <a:buBlip>
          <a:blip r:embed="rId19"/>
        </a:buBlip>
        <a:defRPr sz="1200">
          <a:solidFill>
            <a:srgbClr val="777777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80000"/>
        <a:buFont typeface="Wingdings" pitchFamily="2" charset="2"/>
        <a:buBlip>
          <a:blip r:embed="rId19"/>
        </a:buBlip>
        <a:defRPr sz="1200">
          <a:solidFill>
            <a:srgbClr val="777777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42639" y="1628800"/>
            <a:ext cx="8721849" cy="2520280"/>
          </a:xfrm>
        </p:spPr>
        <p:txBody>
          <a:bodyPr/>
          <a:lstStyle/>
          <a:p>
            <a:pPr algn="ctr"/>
            <a:r>
              <a:rPr lang="nl-BE" altLang="nl-BE" dirty="0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nl-BE" altLang="nl-BE" dirty="0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nl-BE" altLang="nl-BE" dirty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nl-BE" altLang="nl-BE" dirty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nl-BE" altLang="nl-BE" dirty="0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nl-BE" altLang="nl-BE" dirty="0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nl-BE" altLang="nl-BE" dirty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nl-BE" altLang="nl-BE" dirty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nl-BE" altLang="nl-BE" dirty="0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nl-BE" altLang="nl-BE" dirty="0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nl-BE" altLang="nl-BE" sz="3200" dirty="0" smtClean="0">
                <a:solidFill>
                  <a:schemeClr val="bg1"/>
                </a:solidFill>
                <a:ea typeface="ＭＳ Ｐゴシック" pitchFamily="34" charset="-128"/>
              </a:rPr>
              <a:t>Het moeilijke lichaam: van lichaamslast naar levenslust, hoe vinden we onze weg?</a:t>
            </a:r>
            <a:br>
              <a:rPr lang="nl-BE" altLang="nl-BE" sz="3200" dirty="0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nl-BE" altLang="nl-BE" sz="3200" dirty="0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nl-BE" altLang="nl-BE" sz="3200" dirty="0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nl-BE" altLang="nl-BE" dirty="0" smtClean="0">
                <a:solidFill>
                  <a:schemeClr val="bg1"/>
                </a:solidFill>
                <a:ea typeface="ＭＳ Ｐゴシック" pitchFamily="34" charset="-128"/>
              </a:rPr>
              <a:t>Een proeve van synthese of misschien toch eerder een eigen </a:t>
            </a:r>
            <a:r>
              <a:rPr lang="nl-BE" altLang="nl-BE" dirty="0" smtClean="0">
                <a:solidFill>
                  <a:schemeClr val="bg1"/>
                </a:solidFill>
                <a:ea typeface="ＭＳ Ｐゴシック" pitchFamily="34" charset="-128"/>
              </a:rPr>
              <a:t>weg</a:t>
            </a:r>
            <a:r>
              <a:rPr lang="nl-BE" altLang="nl-BE" dirty="0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nl-BE" altLang="nl-BE" dirty="0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nl-BE" altLang="nl-BE" dirty="0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nl-BE" altLang="nl-BE" dirty="0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nl-BE" altLang="nl-BE" sz="2000" dirty="0" smtClean="0">
                <a:solidFill>
                  <a:schemeClr val="bg1"/>
                </a:solidFill>
                <a:ea typeface="ＭＳ Ｐゴシック" pitchFamily="34" charset="-128"/>
              </a:rPr>
              <a:t>Symposium Society of </a:t>
            </a:r>
            <a:r>
              <a:rPr lang="nl-BE" altLang="nl-BE" sz="2000" dirty="0" err="1" smtClean="0">
                <a:solidFill>
                  <a:schemeClr val="bg1"/>
                </a:solidFill>
                <a:ea typeface="ＭＳ Ｐゴシック" pitchFamily="34" charset="-128"/>
              </a:rPr>
              <a:t>Psychosomatic</a:t>
            </a:r>
            <a:r>
              <a:rPr lang="nl-BE" altLang="nl-BE" sz="2000" dirty="0" smtClean="0">
                <a:solidFill>
                  <a:schemeClr val="bg1"/>
                </a:solidFill>
                <a:ea typeface="ＭＳ Ｐゴシック" pitchFamily="34" charset="-128"/>
              </a:rPr>
              <a:t> </a:t>
            </a:r>
            <a:r>
              <a:rPr lang="nl-BE" altLang="nl-BE" sz="2000" dirty="0" err="1" smtClean="0">
                <a:solidFill>
                  <a:schemeClr val="bg1"/>
                </a:solidFill>
                <a:ea typeface="ＭＳ Ｐゴシック" pitchFamily="34" charset="-128"/>
              </a:rPr>
              <a:t>Medicine</a:t>
            </a:r>
            <a:r>
              <a:rPr lang="nl-BE" altLang="nl-BE" sz="2000" dirty="0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nl-BE" altLang="nl-BE" sz="2000" dirty="0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nl-BE" altLang="nl-BE" sz="2000" dirty="0" smtClean="0">
                <a:solidFill>
                  <a:schemeClr val="bg1"/>
                </a:solidFill>
                <a:ea typeface="ＭＳ Ｐゴシック" pitchFamily="34" charset="-128"/>
              </a:rPr>
              <a:t>17.3.2017</a:t>
            </a:r>
            <a:r>
              <a:rPr lang="nl-BE" altLang="nl-BE" dirty="0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nl-BE" altLang="nl-BE" dirty="0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nl-BE" altLang="nl-BE" dirty="0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nl-BE" altLang="nl-BE" dirty="0" smtClean="0">
                <a:solidFill>
                  <a:schemeClr val="bg1"/>
                </a:solidFill>
                <a:ea typeface="ＭＳ Ｐゴシック" pitchFamily="34" charset="-128"/>
              </a:rPr>
            </a:br>
            <a:endParaRPr lang="nl-NL" altLang="nl-BE" sz="2400" dirty="0" smtClean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066800" y="4581128"/>
            <a:ext cx="7391400" cy="1394222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FontTx/>
              <a:buNone/>
            </a:pPr>
            <a:endParaRPr lang="nl-BE" altLang="nl-BE" dirty="0" smtClean="0">
              <a:ea typeface="ＭＳ Ｐゴシック" pitchFamily="34" charset="-128"/>
            </a:endParaRPr>
          </a:p>
          <a:p>
            <a:pPr marL="0" indent="0" algn="ctr">
              <a:lnSpc>
                <a:spcPct val="80000"/>
              </a:lnSpc>
              <a:buFontTx/>
              <a:buNone/>
            </a:pPr>
            <a:endParaRPr lang="nl-BE" altLang="nl-BE" dirty="0" smtClean="0">
              <a:ea typeface="ＭＳ Ｐゴシック" pitchFamily="34" charset="-128"/>
            </a:endParaRPr>
          </a:p>
          <a:p>
            <a:pPr marL="0" indent="0" algn="r">
              <a:lnSpc>
                <a:spcPct val="80000"/>
              </a:lnSpc>
              <a:buFontTx/>
              <a:buNone/>
            </a:pPr>
            <a:r>
              <a:rPr lang="nl-BE" altLang="nl-BE" sz="1400" dirty="0" smtClean="0">
                <a:solidFill>
                  <a:schemeClr val="bg1"/>
                </a:solidFill>
                <a:ea typeface="ＭＳ Ｐゴシック" pitchFamily="34" charset="-128"/>
              </a:rPr>
              <a:t>Prof. dr. Dirk Vogelaers</a:t>
            </a:r>
          </a:p>
          <a:p>
            <a:pPr marL="0" indent="0" algn="r">
              <a:lnSpc>
                <a:spcPct val="80000"/>
              </a:lnSpc>
              <a:buFontTx/>
              <a:buNone/>
            </a:pPr>
            <a:endParaRPr lang="nl-BE" altLang="nl-BE" sz="1400" dirty="0" smtClean="0">
              <a:solidFill>
                <a:schemeClr val="bg1"/>
              </a:solidFill>
              <a:ea typeface="ＭＳ Ｐゴシック" pitchFamily="34" charset="-128"/>
            </a:endParaRPr>
          </a:p>
          <a:p>
            <a:pPr marL="0" indent="0" algn="r">
              <a:lnSpc>
                <a:spcPct val="80000"/>
              </a:lnSpc>
              <a:buFontTx/>
              <a:buNone/>
            </a:pPr>
            <a:r>
              <a:rPr lang="nl-NL" altLang="nl-BE" sz="1400" dirty="0" smtClean="0">
                <a:solidFill>
                  <a:schemeClr val="bg1"/>
                </a:solidFill>
                <a:ea typeface="ＭＳ Ｐゴシック" pitchFamily="34" charset="-128"/>
              </a:rPr>
              <a:t>Dienst algemene inwendige ziekten</a:t>
            </a:r>
          </a:p>
          <a:p>
            <a:pPr marL="0" indent="0" algn="r">
              <a:lnSpc>
                <a:spcPct val="80000"/>
              </a:lnSpc>
              <a:buFontTx/>
              <a:buNone/>
            </a:pPr>
            <a:r>
              <a:rPr lang="nl-NL" altLang="nl-BE" sz="1400" dirty="0" smtClean="0">
                <a:solidFill>
                  <a:schemeClr val="bg1"/>
                </a:solidFill>
                <a:ea typeface="ＭＳ Ｐゴシック" pitchFamily="34" charset="-128"/>
              </a:rPr>
              <a:t>Universitair Ziekenhuis Gent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400" dirty="0" smtClean="0"/>
              <a:t>Wat werkt en hoe? Psychotherapieën in vogelvlucht (Stijn </a:t>
            </a:r>
            <a:r>
              <a:rPr lang="nl-BE" sz="2400" dirty="0" smtClean="0"/>
              <a:t>Jannes)</a:t>
            </a:r>
            <a:endParaRPr lang="nl-BE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1800" dirty="0" smtClean="0"/>
              <a:t>Godsdiensten bieden</a:t>
            </a:r>
          </a:p>
          <a:p>
            <a:pPr lvl="1"/>
            <a:r>
              <a:rPr lang="nl-BE" sz="2000" dirty="0" smtClean="0"/>
              <a:t>Zekerheid, veiligheid en bescherming, inzicht in modellen en oorzaak-gevolg modellen, richting aan actie en rust alsook rituelen </a:t>
            </a:r>
          </a:p>
          <a:p>
            <a:pPr lvl="1"/>
            <a:r>
              <a:rPr lang="nl-BE" sz="2000" dirty="0" err="1" smtClean="0"/>
              <a:t>Tov</a:t>
            </a:r>
            <a:r>
              <a:rPr lang="nl-BE" sz="2000" dirty="0" smtClean="0"/>
              <a:t> SOLK/FSS worden deze dimensies niet geboden door klassieke geneeskunde: onvoldoende aanbod van een effectief verklaringsmodel</a:t>
            </a:r>
          </a:p>
          <a:p>
            <a:pPr lvl="1"/>
            <a:r>
              <a:rPr lang="nl-BE" sz="2000" dirty="0" smtClean="0"/>
              <a:t>Geen probleem met eenvoudig biomedisch oorzaak-gevolg redeneren</a:t>
            </a:r>
          </a:p>
          <a:p>
            <a:pPr lvl="1"/>
            <a:r>
              <a:rPr lang="nl-BE" sz="2000" dirty="0" smtClean="0"/>
              <a:t>Problematisch omgaan met complexiteit en denken in patronen</a:t>
            </a:r>
          </a:p>
          <a:p>
            <a:endParaRPr lang="nl-BE" sz="1100" dirty="0"/>
          </a:p>
        </p:txBody>
      </p:sp>
    </p:spTree>
    <p:extLst>
      <p:ext uri="{BB962C8B-B14F-4D97-AF65-F5344CB8AC3E}">
        <p14:creationId xmlns:p14="http://schemas.microsoft.com/office/powerpoint/2010/main" val="188921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400" dirty="0"/>
              <a:t>Wat werkt en hoe? Psychotherapieën in vogelvlucht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Over de tijd toch belangrijke, vaak anders verwoord basisinzicht</a:t>
            </a:r>
          </a:p>
          <a:p>
            <a:r>
              <a:rPr lang="nl-BE" dirty="0" smtClean="0"/>
              <a:t>Freud: belang van verhaal over levensloop + bepalende invloed van ervaringen (</a:t>
            </a:r>
            <a:r>
              <a:rPr lang="nl-BE" dirty="0" err="1" smtClean="0"/>
              <a:t>cfr</a:t>
            </a:r>
            <a:r>
              <a:rPr lang="nl-BE" dirty="0" smtClean="0"/>
              <a:t> vroege ervaringen impact op </a:t>
            </a:r>
            <a:r>
              <a:rPr lang="nl-BE" dirty="0" err="1" smtClean="0"/>
              <a:t>myofasciaal</a:t>
            </a:r>
            <a:r>
              <a:rPr lang="nl-BE" dirty="0" smtClean="0"/>
              <a:t> weefsel en afstemming van diepte en oppervlakte lichamen) alsook van ouders en familieleden + onbewuste + energieconcept</a:t>
            </a:r>
          </a:p>
          <a:p>
            <a:endParaRPr lang="nl-BE" dirty="0"/>
          </a:p>
          <a:p>
            <a:r>
              <a:rPr lang="nl-BE" dirty="0" smtClean="0"/>
              <a:t>Opbouwen van patronen en </a:t>
            </a:r>
            <a:r>
              <a:rPr lang="nl-BE" dirty="0" err="1" smtClean="0"/>
              <a:t>pathways</a:t>
            </a:r>
            <a:r>
              <a:rPr lang="nl-BE" dirty="0" smtClean="0"/>
              <a:t> en integrerende werking van circuits als reactie op omgeving en fundamentele streven naar zekerheid en zelfbescherming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359114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000" dirty="0"/>
              <a:t>Wat werkt en hoe? Psychotherapieën in vogelvlucht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In therapiedoelstellingen rust brengen in bepaalde systemen (stresssysteem, </a:t>
            </a:r>
            <a:r>
              <a:rPr lang="nl-BE" dirty="0" err="1" smtClean="0"/>
              <a:t>arousal</a:t>
            </a:r>
            <a:r>
              <a:rPr lang="nl-BE" dirty="0" smtClean="0"/>
              <a:t>), verandering in gedrag, emoties en percepties alsook efficiënter omgaan met </a:t>
            </a:r>
            <a:r>
              <a:rPr lang="nl-BE" dirty="0" err="1" smtClean="0"/>
              <a:t>challenges</a:t>
            </a:r>
            <a:endParaRPr lang="nl-BE" dirty="0" smtClean="0"/>
          </a:p>
          <a:p>
            <a:endParaRPr lang="nl-BE" dirty="0"/>
          </a:p>
          <a:p>
            <a:r>
              <a:rPr lang="nl-BE" dirty="0" smtClean="0"/>
              <a:t>Nood aan zorgvuldige beschrijving, herinnering, herbeleving en betekenisgeving</a:t>
            </a:r>
          </a:p>
          <a:p>
            <a:endParaRPr lang="nl-BE" dirty="0"/>
          </a:p>
          <a:p>
            <a:r>
              <a:rPr lang="nl-BE" dirty="0" smtClean="0"/>
              <a:t>Vele benaderingen elk met een waarde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07306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400" dirty="0" smtClean="0"/>
              <a:t>Van gevoelige buik naar buikgevoel: de gut-</a:t>
            </a:r>
            <a:r>
              <a:rPr lang="nl-BE" sz="2400" dirty="0" err="1" smtClean="0"/>
              <a:t>brain</a:t>
            </a:r>
            <a:r>
              <a:rPr lang="nl-BE" sz="2400" dirty="0" smtClean="0"/>
              <a:t> interacties (Lukas Van </a:t>
            </a:r>
            <a:r>
              <a:rPr lang="nl-BE" sz="2400" dirty="0" err="1" smtClean="0"/>
              <a:t>Oudenhove</a:t>
            </a:r>
            <a:r>
              <a:rPr lang="nl-BE" sz="2400" dirty="0" smtClean="0"/>
              <a:t>)</a:t>
            </a:r>
            <a:endParaRPr lang="nl-BE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Functional</a:t>
            </a:r>
            <a:r>
              <a:rPr lang="nl-BE" dirty="0" smtClean="0"/>
              <a:t> </a:t>
            </a:r>
            <a:r>
              <a:rPr lang="nl-BE" dirty="0" err="1" smtClean="0"/>
              <a:t>gastrointestinal</a:t>
            </a:r>
            <a:r>
              <a:rPr lang="nl-BE" dirty="0" smtClean="0"/>
              <a:t> disorders (FGID)</a:t>
            </a:r>
          </a:p>
          <a:p>
            <a:r>
              <a:rPr lang="nl-BE" dirty="0" smtClean="0"/>
              <a:t>Brain-gut </a:t>
            </a:r>
            <a:r>
              <a:rPr lang="nl-BE" dirty="0" err="1" smtClean="0"/>
              <a:t>axis</a:t>
            </a:r>
            <a:endParaRPr lang="nl-BE" dirty="0" smtClean="0"/>
          </a:p>
          <a:p>
            <a:endParaRPr lang="nl-BE" dirty="0"/>
          </a:p>
          <a:p>
            <a:r>
              <a:rPr lang="nl-BE" dirty="0" smtClean="0"/>
              <a:t>The feeling gut: </a:t>
            </a:r>
            <a:r>
              <a:rPr lang="nl-BE" dirty="0" err="1" smtClean="0"/>
              <a:t>psychobiological</a:t>
            </a:r>
            <a:r>
              <a:rPr lang="nl-BE" dirty="0" smtClean="0"/>
              <a:t> </a:t>
            </a:r>
            <a:r>
              <a:rPr lang="nl-BE" dirty="0" err="1" smtClean="0"/>
              <a:t>mechanisms</a:t>
            </a:r>
            <a:r>
              <a:rPr lang="nl-BE" dirty="0" smtClean="0"/>
              <a:t> of GI </a:t>
            </a:r>
            <a:r>
              <a:rPr lang="nl-BE" dirty="0" err="1" smtClean="0"/>
              <a:t>symptom</a:t>
            </a:r>
            <a:r>
              <a:rPr lang="nl-BE" dirty="0" smtClean="0"/>
              <a:t> </a:t>
            </a:r>
            <a:r>
              <a:rPr lang="nl-BE" dirty="0" err="1" smtClean="0"/>
              <a:t>perception</a:t>
            </a:r>
            <a:endParaRPr lang="nl-BE" dirty="0" smtClean="0"/>
          </a:p>
          <a:p>
            <a:pPr marL="0" indent="0">
              <a:buNone/>
            </a:pPr>
            <a:endParaRPr lang="nl-BE" dirty="0" smtClean="0"/>
          </a:p>
          <a:p>
            <a:r>
              <a:rPr lang="nl-BE" dirty="0" smtClean="0"/>
              <a:t>Gut </a:t>
            </a:r>
            <a:r>
              <a:rPr lang="nl-BE" dirty="0" err="1" smtClean="0"/>
              <a:t>feelings</a:t>
            </a:r>
            <a:r>
              <a:rPr lang="nl-BE" dirty="0" smtClean="0"/>
              <a:t>: the </a:t>
            </a:r>
            <a:r>
              <a:rPr lang="nl-BE" dirty="0" err="1" smtClean="0"/>
              <a:t>microbiota</a:t>
            </a:r>
            <a:r>
              <a:rPr lang="nl-BE" dirty="0" smtClean="0"/>
              <a:t> gut-</a:t>
            </a:r>
            <a:r>
              <a:rPr lang="nl-BE" dirty="0" err="1" smtClean="0"/>
              <a:t>brain</a:t>
            </a:r>
            <a:r>
              <a:rPr lang="nl-BE" dirty="0" smtClean="0"/>
              <a:t> </a:t>
            </a:r>
            <a:r>
              <a:rPr lang="nl-BE" dirty="0" err="1" smtClean="0"/>
              <a:t>axis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5819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400" dirty="0" smtClean="0"/>
              <a:t>FGID: louter </a:t>
            </a:r>
            <a:r>
              <a:rPr lang="nl-BE" sz="2400" dirty="0" err="1" smtClean="0"/>
              <a:t>syndromale</a:t>
            </a:r>
            <a:r>
              <a:rPr lang="nl-BE" sz="2400" dirty="0" smtClean="0"/>
              <a:t> definitie</a:t>
            </a:r>
            <a:endParaRPr lang="nl-BE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03350" y="2204864"/>
            <a:ext cx="7408863" cy="3889375"/>
          </a:xfrm>
        </p:spPr>
        <p:txBody>
          <a:bodyPr/>
          <a:lstStyle/>
          <a:p>
            <a:r>
              <a:rPr lang="nl-BE" dirty="0" smtClean="0"/>
              <a:t>Gebaseerd op </a:t>
            </a:r>
            <a:r>
              <a:rPr lang="nl-BE" dirty="0" err="1" smtClean="0"/>
              <a:t>evidence-based</a:t>
            </a:r>
            <a:r>
              <a:rPr lang="nl-BE" dirty="0" smtClean="0"/>
              <a:t> expert consensus (Rome criteria, versie Rome IV </a:t>
            </a:r>
            <a:r>
              <a:rPr lang="nl-BE" sz="1800" dirty="0" smtClean="0"/>
              <a:t>(</a:t>
            </a:r>
            <a:r>
              <a:rPr lang="nl-BE" sz="1800" dirty="0" err="1" smtClean="0"/>
              <a:t>Drossman</a:t>
            </a:r>
            <a:r>
              <a:rPr lang="nl-BE" sz="1800" dirty="0" smtClean="0"/>
              <a:t>, </a:t>
            </a:r>
            <a:r>
              <a:rPr lang="nl-BE" sz="1800" dirty="0" err="1" smtClean="0"/>
              <a:t>Hassler</a:t>
            </a:r>
            <a:r>
              <a:rPr lang="nl-BE" sz="1800" dirty="0" smtClean="0"/>
              <a:t>, </a:t>
            </a:r>
            <a:r>
              <a:rPr lang="nl-BE" sz="1800" dirty="0" err="1" smtClean="0"/>
              <a:t>Gastroenterology</a:t>
            </a:r>
            <a:r>
              <a:rPr lang="nl-BE" sz="1800" dirty="0" smtClean="0"/>
              <a:t> 2016)</a:t>
            </a:r>
            <a:r>
              <a:rPr lang="nl-BE" dirty="0" smtClean="0"/>
              <a:t> met ingeslopen </a:t>
            </a:r>
            <a:r>
              <a:rPr lang="nl-BE" dirty="0" err="1" smtClean="0"/>
              <a:t>subomschrijving</a:t>
            </a:r>
            <a:r>
              <a:rPr lang="nl-BE" dirty="0" smtClean="0"/>
              <a:t> als “disorders of gut-</a:t>
            </a:r>
            <a:r>
              <a:rPr lang="nl-BE" dirty="0" err="1" smtClean="0"/>
              <a:t>brain</a:t>
            </a:r>
            <a:r>
              <a:rPr lang="nl-BE" dirty="0" smtClean="0"/>
              <a:t> </a:t>
            </a:r>
            <a:r>
              <a:rPr lang="nl-BE" dirty="0" err="1" smtClean="0"/>
              <a:t>interaction</a:t>
            </a:r>
            <a:r>
              <a:rPr lang="nl-BE" dirty="0" smtClean="0"/>
              <a:t>”</a:t>
            </a:r>
          </a:p>
          <a:p>
            <a:r>
              <a:rPr lang="nl-BE" dirty="0" smtClean="0"/>
              <a:t>Eerder status van syndroom dan ziekte-entiteit</a:t>
            </a:r>
          </a:p>
          <a:p>
            <a:r>
              <a:rPr lang="nl-BE" dirty="0" smtClean="0"/>
              <a:t>Onderliggende </a:t>
            </a:r>
            <a:r>
              <a:rPr lang="nl-BE" dirty="0" err="1" smtClean="0"/>
              <a:t>heterogeneïteit</a:t>
            </a:r>
            <a:r>
              <a:rPr lang="nl-BE" dirty="0" smtClean="0"/>
              <a:t> in pathofysiologische mechanismen</a:t>
            </a:r>
          </a:p>
          <a:p>
            <a:r>
              <a:rPr lang="nl-BE" dirty="0" smtClean="0"/>
              <a:t>Voorbeeld: functionele dyspepsie</a:t>
            </a:r>
          </a:p>
          <a:p>
            <a:pPr lvl="1"/>
            <a:r>
              <a:rPr lang="nl-BE" sz="1800" dirty="0" smtClean="0"/>
              <a:t>Geen evidentie van structurele afwijkingen</a:t>
            </a:r>
          </a:p>
          <a:p>
            <a:pPr lvl="1"/>
            <a:r>
              <a:rPr lang="nl-BE" sz="1800" dirty="0" smtClean="0"/>
              <a:t>&gt; minimum 3 maanden symptomatologie en </a:t>
            </a:r>
            <a:r>
              <a:rPr lang="nl-BE" sz="1800" dirty="0" err="1" smtClean="0"/>
              <a:t>onset</a:t>
            </a:r>
            <a:r>
              <a:rPr lang="nl-BE" sz="1800" dirty="0" smtClean="0"/>
              <a:t> minimum 6 maanden</a:t>
            </a:r>
          </a:p>
          <a:p>
            <a:pPr lvl="1"/>
            <a:r>
              <a:rPr lang="nl-BE" sz="1800" dirty="0" smtClean="0"/>
              <a:t>Onderverdelingen in subtypes (</a:t>
            </a:r>
            <a:r>
              <a:rPr lang="nl-BE" sz="1800" dirty="0" err="1" smtClean="0"/>
              <a:t>epigastric</a:t>
            </a:r>
            <a:r>
              <a:rPr lang="nl-BE" sz="1800" dirty="0" smtClean="0"/>
              <a:t> </a:t>
            </a:r>
            <a:r>
              <a:rPr lang="nl-BE" sz="1800" dirty="0" err="1" smtClean="0"/>
              <a:t>pain</a:t>
            </a:r>
            <a:r>
              <a:rPr lang="nl-BE" sz="1800" dirty="0" smtClean="0"/>
              <a:t> </a:t>
            </a:r>
            <a:r>
              <a:rPr lang="nl-BE" sz="1800" dirty="0" err="1" smtClean="0"/>
              <a:t>syndrome</a:t>
            </a:r>
            <a:r>
              <a:rPr lang="nl-BE" sz="1800" dirty="0" smtClean="0"/>
              <a:t>/ </a:t>
            </a:r>
            <a:r>
              <a:rPr lang="nl-BE" sz="1800" dirty="0" err="1" smtClean="0"/>
              <a:t>postprandial</a:t>
            </a:r>
            <a:r>
              <a:rPr lang="nl-BE" sz="1800" dirty="0" smtClean="0"/>
              <a:t> </a:t>
            </a:r>
            <a:r>
              <a:rPr lang="nl-BE" sz="1800" dirty="0" err="1" smtClean="0"/>
              <a:t>distress</a:t>
            </a:r>
            <a:r>
              <a:rPr lang="nl-BE" sz="1800" dirty="0" smtClean="0"/>
              <a:t> </a:t>
            </a:r>
            <a:r>
              <a:rPr lang="nl-BE" sz="1800" dirty="0" err="1" smtClean="0"/>
              <a:t>syndrome</a:t>
            </a:r>
            <a:r>
              <a:rPr lang="nl-BE" sz="1800" dirty="0" smtClean="0"/>
              <a:t>) (</a:t>
            </a:r>
            <a:r>
              <a:rPr lang="nl-BE" sz="1800" dirty="0" err="1" smtClean="0"/>
              <a:t>Gastroenterology</a:t>
            </a:r>
            <a:r>
              <a:rPr lang="nl-BE" sz="1800" dirty="0" smtClean="0"/>
              <a:t>, 2016</a:t>
            </a:r>
            <a:r>
              <a:rPr lang="nl-BE" sz="1800" dirty="0" smtClean="0"/>
              <a:t>)</a:t>
            </a:r>
            <a:endParaRPr lang="nl-BE" sz="1800" dirty="0"/>
          </a:p>
        </p:txBody>
      </p:sp>
    </p:spTree>
    <p:extLst>
      <p:ext uri="{BB962C8B-B14F-4D97-AF65-F5344CB8AC3E}">
        <p14:creationId xmlns:p14="http://schemas.microsoft.com/office/powerpoint/2010/main" val="361329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400" dirty="0" smtClean="0"/>
              <a:t>FIGD: illustratie van </a:t>
            </a:r>
            <a:r>
              <a:rPr lang="nl-BE" sz="2400" dirty="0" err="1" smtClean="0"/>
              <a:t>biopsychosociale</a:t>
            </a:r>
            <a:r>
              <a:rPr lang="nl-BE" sz="2400" dirty="0" smtClean="0"/>
              <a:t> model (patroon)</a:t>
            </a:r>
            <a:endParaRPr lang="nl-BE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Complexe interactie tussen </a:t>
            </a:r>
            <a:r>
              <a:rPr lang="nl-BE" dirty="0" err="1" smtClean="0"/>
              <a:t>early</a:t>
            </a:r>
            <a:r>
              <a:rPr lang="nl-BE" dirty="0" smtClean="0"/>
              <a:t> life factors (genetisch, cultureel, omgeving), psychosociale factoren (persoonlijkheid, stress, </a:t>
            </a:r>
            <a:r>
              <a:rPr lang="nl-BE" dirty="0" err="1" smtClean="0"/>
              <a:t>copingmechanismen</a:t>
            </a:r>
            <a:r>
              <a:rPr lang="nl-BE" dirty="0" smtClean="0"/>
              <a:t>) en fysiologie van GI stelsel (voeding, dieet, microflora, motiliteit, inflammatie en </a:t>
            </a:r>
            <a:r>
              <a:rPr lang="nl-BE" dirty="0" err="1" smtClean="0"/>
              <a:t>immuunfunctie</a:t>
            </a:r>
            <a:r>
              <a:rPr lang="nl-BE" dirty="0" smtClean="0"/>
              <a:t>) → symptomen → </a:t>
            </a:r>
            <a:r>
              <a:rPr lang="nl-BE" dirty="0" err="1" smtClean="0"/>
              <a:t>outcome</a:t>
            </a:r>
            <a:r>
              <a:rPr lang="nl-BE" dirty="0" smtClean="0"/>
              <a:t> (ziektegevoel en dysfunctie/</a:t>
            </a:r>
            <a:r>
              <a:rPr lang="nl-BE" dirty="0" err="1" smtClean="0"/>
              <a:t>disability</a:t>
            </a:r>
            <a:r>
              <a:rPr lang="nl-BE" dirty="0" smtClean="0"/>
              <a:t>)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31764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400" dirty="0" smtClean="0"/>
              <a:t>Chronische spierpijn en trauma: illustratie van </a:t>
            </a:r>
            <a:r>
              <a:rPr lang="nl-BE" sz="2400" dirty="0" err="1" smtClean="0"/>
              <a:t>biopsychosociale</a:t>
            </a:r>
            <a:r>
              <a:rPr lang="nl-BE" sz="2400" dirty="0" smtClean="0"/>
              <a:t> model (patroon)</a:t>
            </a:r>
            <a:endParaRPr lang="nl-BE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Complexe interactie tussen </a:t>
            </a:r>
            <a:r>
              <a:rPr lang="nl-BE" dirty="0" err="1" smtClean="0"/>
              <a:t>early</a:t>
            </a:r>
            <a:r>
              <a:rPr lang="nl-BE" dirty="0" smtClean="0"/>
              <a:t> life factors (genetisch, cultureel, omgeving), psychosociale factoren (persoonlijkheid, stress, </a:t>
            </a:r>
            <a:r>
              <a:rPr lang="nl-BE" dirty="0" err="1" smtClean="0"/>
              <a:t>copingmechanismen</a:t>
            </a:r>
            <a:r>
              <a:rPr lang="nl-BE" dirty="0" smtClean="0"/>
              <a:t>) en fysiologie van oppervlakte lichaam van spieren en gewrichten in </a:t>
            </a:r>
            <a:r>
              <a:rPr lang="nl-BE" dirty="0" smtClean="0"/>
              <a:t>een verkeerd gelopen </a:t>
            </a:r>
            <a:r>
              <a:rPr lang="nl-BE" dirty="0" smtClean="0"/>
              <a:t>response op/interactie met het dieptelichaam (organen gericht op overlevingsfuncties waaronder het GI stelsel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755961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350" y="1340768"/>
            <a:ext cx="7416800" cy="936625"/>
          </a:xfrm>
        </p:spPr>
        <p:txBody>
          <a:bodyPr/>
          <a:lstStyle/>
          <a:p>
            <a:r>
              <a:rPr lang="nl-BE" sz="2000" dirty="0" smtClean="0"/>
              <a:t>(Geleidelijke) objectivering van biologische </a:t>
            </a:r>
            <a:r>
              <a:rPr lang="nl-BE" sz="2000" dirty="0" err="1" smtClean="0"/>
              <a:t>componente</a:t>
            </a:r>
            <a:r>
              <a:rPr lang="nl-BE" sz="2000" dirty="0" smtClean="0"/>
              <a:t> in </a:t>
            </a:r>
            <a:r>
              <a:rPr lang="nl-BE" sz="2000" dirty="0" err="1" smtClean="0"/>
              <a:t>biopsychosociaal</a:t>
            </a:r>
            <a:r>
              <a:rPr lang="nl-BE" sz="2000" dirty="0" smtClean="0"/>
              <a:t> model en de connectiviteit van de verschillende componenten</a:t>
            </a:r>
            <a:endParaRPr lang="nl-BE" sz="2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03350" y="2420888"/>
            <a:ext cx="7408863" cy="3889375"/>
          </a:xfrm>
        </p:spPr>
        <p:txBody>
          <a:bodyPr/>
          <a:lstStyle/>
          <a:p>
            <a:r>
              <a:rPr lang="nl-BE" dirty="0" smtClean="0"/>
              <a:t>Complexe </a:t>
            </a:r>
            <a:r>
              <a:rPr lang="nl-BE" dirty="0" err="1" smtClean="0"/>
              <a:t>brain</a:t>
            </a:r>
            <a:r>
              <a:rPr lang="nl-BE" dirty="0" smtClean="0"/>
              <a:t>-gut interactie, </a:t>
            </a:r>
            <a:r>
              <a:rPr lang="nl-BE" dirty="0" err="1" smtClean="0"/>
              <a:t>geintegreerd</a:t>
            </a:r>
            <a:r>
              <a:rPr lang="nl-BE" dirty="0" smtClean="0"/>
              <a:t> over afferente en efferente banen van (autonome) zenuwstelsel en </a:t>
            </a:r>
            <a:r>
              <a:rPr lang="nl-BE" dirty="0" err="1" smtClean="0"/>
              <a:t>sensorimotorische</a:t>
            </a:r>
            <a:r>
              <a:rPr lang="nl-BE" dirty="0" smtClean="0"/>
              <a:t> hersennetwerken, alsook endocriene/</a:t>
            </a:r>
            <a:r>
              <a:rPr lang="nl-BE" dirty="0" err="1" smtClean="0"/>
              <a:t>paracriene</a:t>
            </a:r>
            <a:r>
              <a:rPr lang="nl-BE" dirty="0" smtClean="0"/>
              <a:t> factoren en hypothalamo-hypofysaire-adrenale (HPA)-as→ viscerale perceptie en </a:t>
            </a:r>
            <a:r>
              <a:rPr lang="nl-BE" dirty="0" err="1" smtClean="0"/>
              <a:t>symptom</a:t>
            </a:r>
            <a:r>
              <a:rPr lang="nl-BE" dirty="0" smtClean="0"/>
              <a:t> </a:t>
            </a:r>
            <a:r>
              <a:rPr lang="nl-BE" dirty="0" err="1" smtClean="0"/>
              <a:t>reporting</a:t>
            </a:r>
            <a:endParaRPr lang="nl-BE" dirty="0" smtClean="0"/>
          </a:p>
          <a:p>
            <a:r>
              <a:rPr lang="nl-BE" dirty="0" smtClean="0"/>
              <a:t>Voorbeeldontwikkeling (dissectie in gecontroleerde experimentele omstandigheden en derhalve elementen in complexer </a:t>
            </a:r>
            <a:r>
              <a:rPr lang="nl-BE" dirty="0" err="1" smtClean="0"/>
              <a:t>geintegreerd</a:t>
            </a:r>
            <a:r>
              <a:rPr lang="nl-BE" dirty="0" smtClean="0"/>
              <a:t> met </a:t>
            </a:r>
            <a:r>
              <a:rPr lang="nl-BE" dirty="0" err="1" smtClean="0"/>
              <a:t>synergische</a:t>
            </a:r>
            <a:r>
              <a:rPr lang="nl-BE" dirty="0" smtClean="0"/>
              <a:t>, additieve of antagonistische effecten)</a:t>
            </a:r>
          </a:p>
          <a:p>
            <a:pPr lvl="1"/>
            <a:r>
              <a:rPr lang="nl-BE" sz="2400" dirty="0" smtClean="0"/>
              <a:t>Efferente</a:t>
            </a:r>
          </a:p>
          <a:p>
            <a:pPr lvl="1"/>
            <a:r>
              <a:rPr lang="nl-BE" sz="2400" dirty="0" smtClean="0"/>
              <a:t>Afferente mechanismen</a:t>
            </a:r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22028672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000" dirty="0" smtClean="0"/>
              <a:t>(Geleidelijke) objectivering van biologische </a:t>
            </a:r>
            <a:r>
              <a:rPr lang="nl-BE" sz="2000" dirty="0" err="1" smtClean="0"/>
              <a:t>componente</a:t>
            </a:r>
            <a:r>
              <a:rPr lang="nl-BE" sz="2000" dirty="0" smtClean="0"/>
              <a:t> in </a:t>
            </a:r>
            <a:r>
              <a:rPr lang="nl-BE" sz="2000" dirty="0" err="1" smtClean="0"/>
              <a:t>biopsychosociaal</a:t>
            </a:r>
            <a:r>
              <a:rPr lang="nl-BE" sz="2000" dirty="0" smtClean="0"/>
              <a:t> model en de connectiviteit van de verschillende componenten: efferente mechanismen</a:t>
            </a:r>
            <a:endParaRPr lang="nl-BE" sz="2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IBS gepaard met ↑ ACTH response op IV CRH </a:t>
            </a:r>
          </a:p>
          <a:p>
            <a:r>
              <a:rPr lang="nl-BE" dirty="0" smtClean="0"/>
              <a:t>Response objectiveerbaar op </a:t>
            </a:r>
            <a:r>
              <a:rPr lang="nl-BE" dirty="0" err="1" smtClean="0"/>
              <a:t>fMRI</a:t>
            </a:r>
            <a:r>
              <a:rPr lang="nl-BE" dirty="0" smtClean="0"/>
              <a:t> in </a:t>
            </a:r>
            <a:r>
              <a:rPr lang="nl-BE" dirty="0" err="1" smtClean="0"/>
              <a:t>anterior</a:t>
            </a:r>
            <a:r>
              <a:rPr lang="nl-BE" dirty="0" smtClean="0"/>
              <a:t> </a:t>
            </a:r>
            <a:r>
              <a:rPr lang="nl-BE" dirty="0" err="1" smtClean="0"/>
              <a:t>cingular</a:t>
            </a:r>
            <a:r>
              <a:rPr lang="nl-BE" dirty="0" smtClean="0"/>
              <a:t> cortex (ACC) in subcorticaal autonoom netwerk (normaal onderdrukkende functie op HPA-as, bij IBS geactiveerd, als evidentie voor hyperactiviteit van stresshormoonsysteem (Kano </a:t>
            </a:r>
            <a:r>
              <a:rPr lang="nl-BE" dirty="0" err="1" smtClean="0"/>
              <a:t>Sci</a:t>
            </a:r>
            <a:r>
              <a:rPr lang="nl-BE" dirty="0" smtClean="0"/>
              <a:t> Rep 2017)</a:t>
            </a:r>
          </a:p>
          <a:p>
            <a:r>
              <a:rPr lang="nl-BE" dirty="0" smtClean="0"/>
              <a:t>↑ GI motiliteit</a:t>
            </a:r>
          </a:p>
          <a:p>
            <a:endParaRPr lang="nl-BE" dirty="0"/>
          </a:p>
          <a:p>
            <a:r>
              <a:rPr lang="nl-BE" dirty="0" smtClean="0"/>
              <a:t>↑ </a:t>
            </a:r>
            <a:r>
              <a:rPr lang="nl-BE" dirty="0" err="1" smtClean="0"/>
              <a:t>lactulose-manitol</a:t>
            </a:r>
            <a:r>
              <a:rPr lang="nl-BE" dirty="0" smtClean="0"/>
              <a:t> ratio bij stress (speech) als </a:t>
            </a:r>
            <a:r>
              <a:rPr lang="nl-BE" dirty="0" err="1" smtClean="0"/>
              <a:t>biomerker</a:t>
            </a:r>
            <a:r>
              <a:rPr lang="nl-BE" dirty="0" smtClean="0"/>
              <a:t> voor dundarmpermeabiliteit + ↑ speekselcortisol als mediërende factor (Gut, 2013)</a:t>
            </a:r>
          </a:p>
          <a:p>
            <a:endParaRPr lang="nl-BE" dirty="0"/>
          </a:p>
          <a:p>
            <a:endParaRPr lang="nl-BE" dirty="0" smtClean="0"/>
          </a:p>
          <a:p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307349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000" dirty="0" smtClean="0"/>
              <a:t>(Geleidelijke) objectivering van biologische </a:t>
            </a:r>
            <a:r>
              <a:rPr lang="nl-BE" sz="2000" dirty="0" err="1" smtClean="0"/>
              <a:t>componente</a:t>
            </a:r>
            <a:r>
              <a:rPr lang="nl-BE" sz="2000" dirty="0" smtClean="0"/>
              <a:t> in </a:t>
            </a:r>
            <a:r>
              <a:rPr lang="nl-BE" sz="2000" dirty="0" err="1" smtClean="0"/>
              <a:t>biopsychosociaal</a:t>
            </a:r>
            <a:r>
              <a:rPr lang="nl-BE" sz="2000" dirty="0" smtClean="0"/>
              <a:t> model en de connectiviteit van de verschillende componenten: afferente mechanismen</a:t>
            </a:r>
            <a:endParaRPr lang="nl-BE" sz="2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↑ viscerale pijnperceptie zonder </a:t>
            </a:r>
            <a:r>
              <a:rPr lang="nl-BE" dirty="0" err="1" smtClean="0"/>
              <a:t>habituatie</a:t>
            </a:r>
            <a:r>
              <a:rPr lang="nl-BE" dirty="0" smtClean="0"/>
              <a:t> op herhaalde stimuli </a:t>
            </a:r>
            <a:r>
              <a:rPr lang="nl-BE" sz="1800" dirty="0" smtClean="0"/>
              <a:t>(</a:t>
            </a:r>
            <a:r>
              <a:rPr lang="nl-BE" sz="1800" dirty="0" err="1" smtClean="0"/>
              <a:t>Weltens</a:t>
            </a:r>
            <a:r>
              <a:rPr lang="nl-BE" sz="1800" dirty="0" smtClean="0"/>
              <a:t>, </a:t>
            </a:r>
            <a:r>
              <a:rPr lang="nl-BE" sz="1800" dirty="0" err="1" smtClean="0"/>
              <a:t>Neurogastroenterol</a:t>
            </a:r>
            <a:r>
              <a:rPr lang="nl-BE" sz="1800" dirty="0" smtClean="0"/>
              <a:t> </a:t>
            </a:r>
            <a:r>
              <a:rPr lang="nl-BE" sz="1800" dirty="0" err="1" smtClean="0"/>
              <a:t>Motil</a:t>
            </a:r>
            <a:r>
              <a:rPr lang="nl-BE" sz="1800" dirty="0" smtClean="0"/>
              <a:t> 2015, 27: 1604-12)</a:t>
            </a:r>
          </a:p>
          <a:p>
            <a:r>
              <a:rPr lang="nl-BE" dirty="0" smtClean="0"/>
              <a:t>Bij ↑ </a:t>
            </a:r>
            <a:r>
              <a:rPr lang="nl-BE" dirty="0" err="1" smtClean="0"/>
              <a:t>intrarectale</a:t>
            </a:r>
            <a:r>
              <a:rPr lang="nl-BE" dirty="0" smtClean="0"/>
              <a:t> druk ↑ rectale pijnperceptie bij hogere </a:t>
            </a:r>
            <a:r>
              <a:rPr lang="nl-BE" dirty="0" err="1" smtClean="0"/>
              <a:t>angstniveau’s</a:t>
            </a:r>
            <a:endParaRPr lang="nl-BE" dirty="0" smtClean="0"/>
          </a:p>
          <a:p>
            <a:pPr marL="0" indent="0">
              <a:buNone/>
            </a:pPr>
            <a:endParaRPr lang="nl-BE" dirty="0" smtClean="0"/>
          </a:p>
          <a:p>
            <a:r>
              <a:rPr lang="nl-BE" dirty="0" smtClean="0"/>
              <a:t>Opnieuw vertaling in </a:t>
            </a:r>
            <a:r>
              <a:rPr lang="nl-BE" dirty="0" err="1" smtClean="0"/>
              <a:t>fMRI</a:t>
            </a:r>
            <a:r>
              <a:rPr lang="nl-BE" dirty="0" smtClean="0"/>
              <a:t> met ↑ activatie dorsale pons en ↓ activatie in </a:t>
            </a:r>
            <a:r>
              <a:rPr lang="nl-BE" dirty="0" err="1" smtClean="0"/>
              <a:t>pACC</a:t>
            </a:r>
            <a:r>
              <a:rPr lang="nl-BE" dirty="0" smtClean="0"/>
              <a:t> (normaal </a:t>
            </a:r>
            <a:r>
              <a:rPr lang="nl-BE" dirty="0" err="1" smtClean="0"/>
              <a:t>inhibitieeffect</a:t>
            </a:r>
            <a:r>
              <a:rPr lang="nl-BE" dirty="0" smtClean="0"/>
              <a:t>) bij ↑ angstniveau </a:t>
            </a:r>
            <a:r>
              <a:rPr lang="nl-BE" sz="1800" dirty="0" smtClean="0"/>
              <a:t>(</a:t>
            </a:r>
            <a:r>
              <a:rPr lang="nl-BE" sz="1800" dirty="0" err="1" smtClean="0"/>
              <a:t>Berman</a:t>
            </a:r>
            <a:r>
              <a:rPr lang="nl-BE" sz="1800" dirty="0" smtClean="0"/>
              <a:t> J </a:t>
            </a:r>
            <a:r>
              <a:rPr lang="nl-BE" sz="1800" dirty="0" err="1" smtClean="0"/>
              <a:t>Neurosci</a:t>
            </a:r>
            <a:r>
              <a:rPr lang="nl-BE" sz="1800" dirty="0" smtClean="0"/>
              <a:t> 2008; Van </a:t>
            </a:r>
            <a:r>
              <a:rPr lang="nl-BE" sz="1800" dirty="0" err="1" smtClean="0"/>
              <a:t>Oudenhove</a:t>
            </a:r>
            <a:r>
              <a:rPr lang="nl-BE" sz="1800" dirty="0" smtClean="0"/>
              <a:t>, Am J </a:t>
            </a:r>
            <a:r>
              <a:rPr lang="nl-BE" sz="1800" dirty="0" err="1" smtClean="0"/>
              <a:t>Gastroenterol</a:t>
            </a:r>
            <a:r>
              <a:rPr lang="nl-BE" sz="1800" dirty="0" smtClean="0"/>
              <a:t> 2010))</a:t>
            </a:r>
            <a:r>
              <a:rPr lang="nl-BE" dirty="0" smtClean="0"/>
              <a:t>; opnieuw gerelateerd met CRF (normalisatie van response na CRF-blokker)</a:t>
            </a:r>
          </a:p>
        </p:txBody>
      </p:sp>
    </p:spTree>
    <p:extLst>
      <p:ext uri="{BB962C8B-B14F-4D97-AF65-F5344CB8AC3E}">
        <p14:creationId xmlns:p14="http://schemas.microsoft.com/office/powerpoint/2010/main" val="3499395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350" y="1124744"/>
            <a:ext cx="7416800" cy="936625"/>
          </a:xfrm>
        </p:spPr>
        <p:txBody>
          <a:bodyPr/>
          <a:lstStyle/>
          <a:p>
            <a:r>
              <a:rPr lang="nl-BE" dirty="0" smtClean="0"/>
              <a:t>Prof </a:t>
            </a:r>
            <a:r>
              <a:rPr lang="nl-BE" dirty="0" err="1" smtClean="0"/>
              <a:t>dr</a:t>
            </a:r>
            <a:r>
              <a:rPr lang="nl-BE" dirty="0" smtClean="0"/>
              <a:t> Stijn Jannes: inleiding en situering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03350" y="2132856"/>
            <a:ext cx="7408863" cy="3889375"/>
          </a:xfrm>
        </p:spPr>
        <p:txBody>
          <a:bodyPr/>
          <a:lstStyle/>
          <a:p>
            <a:r>
              <a:rPr lang="nl-BE" dirty="0" smtClean="0"/>
              <a:t>Society of </a:t>
            </a:r>
            <a:r>
              <a:rPr lang="nl-BE" dirty="0" err="1" smtClean="0"/>
              <a:t>Psychosomatic</a:t>
            </a:r>
            <a:r>
              <a:rPr lang="nl-BE" dirty="0" smtClean="0"/>
              <a:t> </a:t>
            </a:r>
            <a:r>
              <a:rPr lang="nl-BE" dirty="0" err="1" smtClean="0"/>
              <a:t>Medicine</a:t>
            </a:r>
            <a:r>
              <a:rPr lang="nl-BE" dirty="0" smtClean="0"/>
              <a:t> staat open voor alle disciplines in de hulpverlening (en de patiënten)</a:t>
            </a:r>
          </a:p>
          <a:p>
            <a:pPr marL="0" indent="0">
              <a:buNone/>
            </a:pPr>
            <a:endParaRPr lang="nl-BE" dirty="0" smtClean="0"/>
          </a:p>
          <a:p>
            <a:r>
              <a:rPr lang="nl-BE" dirty="0" smtClean="0"/>
              <a:t>Menselijk organisme als een geheel beschouwen</a:t>
            </a:r>
            <a:endParaRPr lang="nl-BE" dirty="0" smtClean="0"/>
          </a:p>
          <a:p>
            <a:pPr marL="0" indent="0">
              <a:buNone/>
            </a:pPr>
            <a:endParaRPr lang="nl-BE" dirty="0" smtClean="0"/>
          </a:p>
          <a:p>
            <a:r>
              <a:rPr lang="nl-BE" dirty="0" smtClean="0"/>
              <a:t>Gekenmerkt door </a:t>
            </a:r>
            <a:r>
              <a:rPr lang="nl-BE" dirty="0" err="1" smtClean="0"/>
              <a:t>multi</a:t>
            </a:r>
            <a:r>
              <a:rPr lang="nl-BE" dirty="0" smtClean="0"/>
              <a:t>- en </a:t>
            </a:r>
            <a:r>
              <a:rPr lang="nl-BE" dirty="0" err="1" smtClean="0"/>
              <a:t>inter</a:t>
            </a:r>
            <a:r>
              <a:rPr lang="nl-BE" dirty="0" smtClean="0"/>
              <a:t>- en </a:t>
            </a:r>
            <a:r>
              <a:rPr lang="nl-BE" dirty="0" err="1" smtClean="0"/>
              <a:t>transdisciplinariteit</a:t>
            </a:r>
            <a:endParaRPr lang="nl-BE" dirty="0" smtClean="0"/>
          </a:p>
          <a:p>
            <a:pPr marL="0" indent="0">
              <a:buNone/>
            </a:pPr>
            <a:endParaRPr lang="nl-BE" dirty="0" smtClean="0"/>
          </a:p>
          <a:p>
            <a:r>
              <a:rPr lang="nl-BE" dirty="0" smtClean="0"/>
              <a:t>Noch in een paternalistisch noch louter individualistisch maar een </a:t>
            </a:r>
            <a:r>
              <a:rPr lang="nl-BE" dirty="0" err="1" smtClean="0"/>
              <a:t>interrelationistisch</a:t>
            </a:r>
            <a:r>
              <a:rPr lang="nl-BE" dirty="0" smtClean="0"/>
              <a:t> ethisch model (wat precies plaats geeft aan het verhaal van de patiënt maar evenzeer aan de interpretatie van dit verhaal)</a:t>
            </a:r>
          </a:p>
          <a:p>
            <a:pPr marL="0" indent="0">
              <a:buNone/>
            </a:pP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220685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350" y="980728"/>
            <a:ext cx="7416800" cy="936625"/>
          </a:xfrm>
        </p:spPr>
        <p:txBody>
          <a:bodyPr/>
          <a:lstStyle/>
          <a:p>
            <a:r>
              <a:rPr lang="nl-BE" dirty="0" smtClean="0"/>
              <a:t>Gut </a:t>
            </a:r>
            <a:r>
              <a:rPr lang="nl-BE" dirty="0" err="1" smtClean="0"/>
              <a:t>feelings</a:t>
            </a:r>
            <a:r>
              <a:rPr lang="nl-BE" dirty="0" smtClean="0"/>
              <a:t>: </a:t>
            </a:r>
            <a:r>
              <a:rPr lang="nl-BE" dirty="0" err="1" smtClean="0"/>
              <a:t>microbiota</a:t>
            </a: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03350" y="1844824"/>
            <a:ext cx="7408863" cy="3889375"/>
          </a:xfrm>
        </p:spPr>
        <p:txBody>
          <a:bodyPr/>
          <a:lstStyle/>
          <a:p>
            <a:r>
              <a:rPr lang="nl-BE" dirty="0" smtClean="0"/>
              <a:t>1.5-2 kg van lichaamsgewicht</a:t>
            </a:r>
          </a:p>
          <a:p>
            <a:r>
              <a:rPr lang="nl-BE" dirty="0" smtClean="0"/>
              <a:t>Opnieuw </a:t>
            </a:r>
            <a:r>
              <a:rPr lang="nl-BE" dirty="0" err="1" smtClean="0"/>
              <a:t>bidirectionele</a:t>
            </a:r>
            <a:r>
              <a:rPr lang="nl-BE" dirty="0" smtClean="0"/>
              <a:t> invloed</a:t>
            </a:r>
          </a:p>
          <a:p>
            <a:pPr marL="0" indent="0">
              <a:buNone/>
            </a:pPr>
            <a:endParaRPr lang="nl-BE" dirty="0"/>
          </a:p>
          <a:p>
            <a:r>
              <a:rPr lang="nl-BE" dirty="0" smtClean="0"/>
              <a:t>Ingestie van </a:t>
            </a:r>
            <a:r>
              <a:rPr lang="nl-BE" dirty="0" err="1" smtClean="0"/>
              <a:t>lactobacillen</a:t>
            </a:r>
            <a:r>
              <a:rPr lang="nl-BE" dirty="0" smtClean="0"/>
              <a:t> → regulatie van </a:t>
            </a:r>
            <a:r>
              <a:rPr lang="nl-BE" dirty="0" err="1" smtClean="0"/>
              <a:t>emotional</a:t>
            </a:r>
            <a:r>
              <a:rPr lang="nl-BE" dirty="0" smtClean="0"/>
              <a:t> </a:t>
            </a:r>
            <a:r>
              <a:rPr lang="nl-BE" dirty="0" err="1" smtClean="0"/>
              <a:t>behavior</a:t>
            </a:r>
            <a:r>
              <a:rPr lang="nl-BE" dirty="0" smtClean="0"/>
              <a:t> + centrale GABA receptor expressie via n </a:t>
            </a:r>
            <a:r>
              <a:rPr lang="nl-BE" dirty="0" err="1" smtClean="0"/>
              <a:t>vagus</a:t>
            </a:r>
            <a:r>
              <a:rPr lang="nl-BE" dirty="0" smtClean="0"/>
              <a:t> in dierexperimenteel model </a:t>
            </a:r>
            <a:r>
              <a:rPr lang="nl-BE" sz="1800" dirty="0" smtClean="0"/>
              <a:t>(Bravo, 2011</a:t>
            </a:r>
            <a:r>
              <a:rPr lang="nl-BE" dirty="0" smtClean="0"/>
              <a:t>): aantoonbare ↓ angst en depressief gedrag, in parallel met ↓ cortisolresponses bij stresstesten</a:t>
            </a:r>
          </a:p>
          <a:p>
            <a:r>
              <a:rPr lang="nl-BE" dirty="0" smtClean="0"/>
              <a:t>Opnieuw </a:t>
            </a:r>
            <a:r>
              <a:rPr lang="nl-BE" dirty="0" err="1" smtClean="0"/>
              <a:t>fMRI</a:t>
            </a:r>
            <a:r>
              <a:rPr lang="nl-BE" dirty="0" smtClean="0"/>
              <a:t> met ↓ response op emotionele stimuli in insula/</a:t>
            </a:r>
            <a:r>
              <a:rPr lang="nl-BE" dirty="0" err="1" smtClean="0"/>
              <a:t>somatosensorische</a:t>
            </a:r>
            <a:r>
              <a:rPr lang="nl-BE" dirty="0" smtClean="0"/>
              <a:t> regio’s </a:t>
            </a:r>
            <a:r>
              <a:rPr lang="nl-BE" sz="1800" dirty="0" smtClean="0"/>
              <a:t>(</a:t>
            </a:r>
            <a:r>
              <a:rPr lang="nl-BE" sz="1800" dirty="0" err="1" smtClean="0"/>
              <a:t>Tillisch</a:t>
            </a:r>
            <a:r>
              <a:rPr lang="nl-BE" sz="1800" dirty="0" smtClean="0"/>
              <a:t>, </a:t>
            </a:r>
            <a:r>
              <a:rPr lang="nl-BE" sz="1800" dirty="0" err="1" smtClean="0"/>
              <a:t>Gastroenterology</a:t>
            </a:r>
            <a:r>
              <a:rPr lang="nl-BE" sz="1800" dirty="0" smtClean="0"/>
              <a:t>, 2013)</a:t>
            </a:r>
          </a:p>
          <a:p>
            <a:r>
              <a:rPr lang="nl-BE" dirty="0" smtClean="0"/>
              <a:t>Effect van </a:t>
            </a:r>
            <a:r>
              <a:rPr lang="nl-BE" dirty="0" err="1" smtClean="0"/>
              <a:t>probiotica</a:t>
            </a:r>
            <a:r>
              <a:rPr lang="nl-BE" dirty="0" smtClean="0"/>
              <a:t> op depressieve symptomen, emotionele hersen responses in IBS en ↓ response van </a:t>
            </a:r>
            <a:r>
              <a:rPr lang="nl-BE" dirty="0" err="1" smtClean="0"/>
              <a:t>amygdala</a:t>
            </a:r>
            <a:r>
              <a:rPr lang="nl-BE" dirty="0" smtClean="0"/>
              <a:t> op stimuli </a:t>
            </a:r>
            <a:r>
              <a:rPr lang="nl-BE" sz="1800" dirty="0" smtClean="0"/>
              <a:t>(</a:t>
            </a:r>
            <a:r>
              <a:rPr lang="nl-BE" sz="1800" dirty="0" err="1" smtClean="0"/>
              <a:t>Pinto</a:t>
            </a:r>
            <a:r>
              <a:rPr lang="nl-BE" sz="1800" dirty="0" smtClean="0"/>
              <a:t> Sanchez, </a:t>
            </a:r>
            <a:r>
              <a:rPr lang="nl-BE" sz="1800" dirty="0" err="1" smtClean="0"/>
              <a:t>Gastroenterology</a:t>
            </a:r>
            <a:r>
              <a:rPr lang="nl-BE" sz="1800" dirty="0" smtClean="0"/>
              <a:t> 2017)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369751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350" y="1124744"/>
            <a:ext cx="7416800" cy="936625"/>
          </a:xfrm>
        </p:spPr>
        <p:txBody>
          <a:bodyPr/>
          <a:lstStyle/>
          <a:p>
            <a:r>
              <a:rPr lang="nl-BE" sz="2000" dirty="0"/>
              <a:t>Van gevoelige buik naar buikgevoel: de gut-</a:t>
            </a:r>
            <a:r>
              <a:rPr lang="nl-BE" sz="2000" dirty="0" err="1"/>
              <a:t>brain</a:t>
            </a:r>
            <a:r>
              <a:rPr lang="nl-BE" sz="2000" dirty="0"/>
              <a:t> interacties (Lukas Van </a:t>
            </a:r>
            <a:r>
              <a:rPr lang="nl-BE" sz="2000" dirty="0" err="1"/>
              <a:t>Oudenhove</a:t>
            </a:r>
            <a:r>
              <a:rPr lang="nl-BE" sz="2000" dirty="0"/>
              <a:t>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03350" y="2060848"/>
            <a:ext cx="7408863" cy="3889375"/>
          </a:xfrm>
        </p:spPr>
        <p:txBody>
          <a:bodyPr/>
          <a:lstStyle/>
          <a:p>
            <a:r>
              <a:rPr lang="nl-BE" dirty="0" smtClean="0"/>
              <a:t>FGID resultaat van complexe interactie tussen biologische, psychologische en sociale processen</a:t>
            </a:r>
          </a:p>
          <a:p>
            <a:r>
              <a:rPr lang="nl-BE" dirty="0" err="1" smtClean="0"/>
              <a:t>Psychobiologische</a:t>
            </a:r>
            <a:r>
              <a:rPr lang="nl-BE" dirty="0" smtClean="0"/>
              <a:t> mechanismen van GI symptoomervaring</a:t>
            </a:r>
          </a:p>
          <a:p>
            <a:pPr lvl="1"/>
            <a:r>
              <a:rPr lang="nl-BE" sz="2000" dirty="0" smtClean="0"/>
              <a:t>Psychologische beïnvloedbaarheid van viscerale afferente input</a:t>
            </a:r>
          </a:p>
          <a:p>
            <a:pPr lvl="1"/>
            <a:r>
              <a:rPr lang="nl-BE" sz="2000" dirty="0" smtClean="0"/>
              <a:t>Efferente output van emotionele/autonome circuits moduleert GI functie</a:t>
            </a:r>
          </a:p>
          <a:p>
            <a:pPr lvl="1"/>
            <a:r>
              <a:rPr lang="nl-BE" sz="2000" dirty="0" smtClean="0"/>
              <a:t>Dysfunctioneel bij FGID</a:t>
            </a:r>
          </a:p>
          <a:p>
            <a:pPr lvl="1"/>
            <a:r>
              <a:rPr lang="nl-BE" sz="2000" dirty="0" smtClean="0"/>
              <a:t>Nutriënten en </a:t>
            </a:r>
            <a:r>
              <a:rPr lang="nl-BE" sz="2000" dirty="0" err="1" smtClean="0"/>
              <a:t>microbiota</a:t>
            </a:r>
            <a:r>
              <a:rPr lang="nl-BE" sz="2000" dirty="0" smtClean="0"/>
              <a:t> beïnvloeden mogelijk/wellicht psychobiologie </a:t>
            </a:r>
          </a:p>
          <a:p>
            <a:pPr lvl="1"/>
            <a:r>
              <a:rPr lang="nl-BE" sz="2000" dirty="0" smtClean="0"/>
              <a:t>Nog in belangrijke mate te exploreren maar suggestieve en in de praktijk bruikbare signalen</a:t>
            </a:r>
          </a:p>
        </p:txBody>
      </p:sp>
    </p:spTree>
    <p:extLst>
      <p:ext uri="{BB962C8B-B14F-4D97-AF65-F5344CB8AC3E}">
        <p14:creationId xmlns:p14="http://schemas.microsoft.com/office/powerpoint/2010/main" val="41567193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350" y="1268760"/>
            <a:ext cx="7416800" cy="936625"/>
          </a:xfrm>
        </p:spPr>
        <p:txBody>
          <a:bodyPr/>
          <a:lstStyle/>
          <a:p>
            <a:r>
              <a:rPr lang="nl-BE" sz="2000" dirty="0" smtClean="0"/>
              <a:t>Body Awareness: invalshoek van de lichamelijkheid: link van </a:t>
            </a:r>
            <a:r>
              <a:rPr lang="nl-BE" sz="2000" dirty="0" err="1" smtClean="0"/>
              <a:t>myofasciale</a:t>
            </a:r>
            <a:r>
              <a:rPr lang="nl-BE" sz="2000" dirty="0" smtClean="0"/>
              <a:t> weefsel tussen psyche en soma </a:t>
            </a:r>
            <a:r>
              <a:rPr lang="nl-BE" sz="1400" i="1" dirty="0" smtClean="0"/>
              <a:t>(</a:t>
            </a:r>
            <a:r>
              <a:rPr lang="nl-BE" sz="1400" i="1" dirty="0" err="1" smtClean="0"/>
              <a:t>Joeri</a:t>
            </a:r>
            <a:r>
              <a:rPr lang="nl-BE" sz="1400" i="1" dirty="0" smtClean="0"/>
              <a:t> </a:t>
            </a:r>
            <a:r>
              <a:rPr lang="nl-BE" sz="1400" i="1" dirty="0" err="1" smtClean="0"/>
              <a:t>Calsius</a:t>
            </a:r>
            <a:r>
              <a:rPr lang="nl-BE" sz="1400" i="1" dirty="0" smtClean="0"/>
              <a:t>; SPM 2015)</a:t>
            </a:r>
            <a:endParaRPr lang="nl-BE" sz="1400" i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03350" y="2348880"/>
            <a:ext cx="7408863" cy="3889375"/>
          </a:xfrm>
        </p:spPr>
        <p:txBody>
          <a:bodyPr/>
          <a:lstStyle/>
          <a:p>
            <a:r>
              <a:rPr lang="nl-BE" sz="1800" dirty="0" err="1" smtClean="0"/>
              <a:t>Fasciaal</a:t>
            </a:r>
            <a:r>
              <a:rPr lang="nl-BE" sz="1800" dirty="0" smtClean="0"/>
              <a:t> weefsel genereert autonome spanning (</a:t>
            </a:r>
            <a:r>
              <a:rPr lang="nl-BE" sz="1800" dirty="0" err="1" smtClean="0"/>
              <a:t>fasciale</a:t>
            </a:r>
            <a:r>
              <a:rPr lang="nl-BE" sz="1800" dirty="0" smtClean="0"/>
              <a:t> stijfheid ↑ door </a:t>
            </a:r>
            <a:r>
              <a:rPr lang="nl-BE" sz="1800" dirty="0" err="1" smtClean="0"/>
              <a:t>fasciale</a:t>
            </a:r>
            <a:r>
              <a:rPr lang="nl-BE" sz="1800" dirty="0" smtClean="0"/>
              <a:t> </a:t>
            </a:r>
            <a:r>
              <a:rPr lang="nl-BE" sz="1800" dirty="0" err="1" smtClean="0"/>
              <a:t>adhesies</a:t>
            </a:r>
            <a:r>
              <a:rPr lang="nl-BE" sz="1800" dirty="0" smtClean="0"/>
              <a:t> op TGFẞ1 ↑ </a:t>
            </a:r>
            <a:r>
              <a:rPr lang="nl-BE" sz="1800" dirty="0" err="1" smtClean="0"/>
              <a:t>tgv</a:t>
            </a:r>
            <a:r>
              <a:rPr lang="nl-BE" sz="1800" dirty="0" smtClean="0"/>
              <a:t> </a:t>
            </a:r>
            <a:r>
              <a:rPr lang="nl-BE" sz="1800" dirty="0" err="1" smtClean="0"/>
              <a:t>sympatische</a:t>
            </a:r>
            <a:r>
              <a:rPr lang="nl-BE" sz="1800" dirty="0" smtClean="0"/>
              <a:t> </a:t>
            </a:r>
            <a:r>
              <a:rPr lang="nl-BE" sz="1800" dirty="0" err="1" smtClean="0"/>
              <a:t>activatie</a:t>
            </a:r>
            <a:r>
              <a:rPr lang="nl-BE" sz="1800" dirty="0" smtClean="0"/>
              <a:t>, </a:t>
            </a:r>
            <a:r>
              <a:rPr lang="nl-BE" sz="1800" dirty="0" err="1" smtClean="0"/>
              <a:t>inflammatie</a:t>
            </a:r>
            <a:r>
              <a:rPr lang="nl-BE" sz="1800" dirty="0" smtClean="0"/>
              <a:t>)</a:t>
            </a:r>
          </a:p>
          <a:p>
            <a:endParaRPr lang="nl-BE" sz="1000" dirty="0" smtClean="0"/>
          </a:p>
          <a:p>
            <a:r>
              <a:rPr lang="nl-BE" sz="1800" dirty="0" err="1" smtClean="0"/>
              <a:t>Fasciaal</a:t>
            </a:r>
            <a:r>
              <a:rPr lang="nl-BE" sz="1800" dirty="0" smtClean="0"/>
              <a:t> weefsel/ </a:t>
            </a:r>
            <a:r>
              <a:rPr lang="nl-BE" sz="1800" dirty="0" err="1" smtClean="0"/>
              <a:t>human</a:t>
            </a:r>
            <a:r>
              <a:rPr lang="nl-BE" sz="1800" dirty="0" smtClean="0"/>
              <a:t> </a:t>
            </a:r>
            <a:r>
              <a:rPr lang="nl-BE" sz="1800" dirty="0" err="1" smtClean="0"/>
              <a:t>textile</a:t>
            </a:r>
            <a:r>
              <a:rPr lang="nl-BE" sz="1800" dirty="0" smtClean="0"/>
              <a:t> C fibers geeft </a:t>
            </a:r>
            <a:r>
              <a:rPr lang="nl-BE" sz="1800" dirty="0" err="1" smtClean="0"/>
              <a:t>interoceptieve</a:t>
            </a:r>
            <a:r>
              <a:rPr lang="nl-BE" sz="1800" dirty="0" smtClean="0"/>
              <a:t> input, die rechtstreeks projecteren op de insulaire cortex in tegenstelling tot </a:t>
            </a:r>
            <a:r>
              <a:rPr lang="nl-BE" sz="1800" dirty="0" err="1" smtClean="0"/>
              <a:t>somatosensorische</a:t>
            </a:r>
            <a:r>
              <a:rPr lang="nl-BE" sz="1800" dirty="0" smtClean="0"/>
              <a:t> cortex bij </a:t>
            </a:r>
            <a:r>
              <a:rPr lang="nl-BE" sz="1800" dirty="0" err="1" smtClean="0"/>
              <a:t>extero</a:t>
            </a:r>
            <a:r>
              <a:rPr lang="nl-BE" sz="1800" dirty="0" smtClean="0"/>
              <a:t>- of </a:t>
            </a:r>
            <a:r>
              <a:rPr lang="nl-BE" sz="1800" dirty="0" err="1" smtClean="0"/>
              <a:t>proprioceptie</a:t>
            </a:r>
            <a:r>
              <a:rPr lang="nl-BE" sz="1800" dirty="0" smtClean="0"/>
              <a:t> (tastzin)</a:t>
            </a:r>
          </a:p>
          <a:p>
            <a:endParaRPr lang="nl-BE" sz="1000" dirty="0" smtClean="0"/>
          </a:p>
          <a:p>
            <a:pPr marL="0" indent="0">
              <a:buNone/>
            </a:pPr>
            <a:endParaRPr lang="nl-BE" sz="1000" dirty="0" smtClean="0"/>
          </a:p>
          <a:p>
            <a:r>
              <a:rPr lang="nl-BE" sz="1800" dirty="0" smtClean="0"/>
              <a:t>Biologische inprentingspatronen, die door behandeling </a:t>
            </a:r>
            <a:r>
              <a:rPr lang="nl-BE" sz="1800" dirty="0" err="1" smtClean="0"/>
              <a:t>beinvloed</a:t>
            </a:r>
            <a:r>
              <a:rPr lang="nl-BE" sz="1800" dirty="0" smtClean="0"/>
              <a:t> kunnen worden</a:t>
            </a:r>
            <a:endParaRPr lang="nl-BE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400" dirty="0" smtClean="0"/>
              <a:t>De </a:t>
            </a:r>
            <a:r>
              <a:rPr lang="nl-BE" sz="2400" dirty="0"/>
              <a:t>invloed van vroege ontwikkelingsprocessen op het </a:t>
            </a:r>
            <a:r>
              <a:rPr lang="nl-BE" sz="2400" dirty="0" err="1"/>
              <a:t>myofasciale</a:t>
            </a:r>
            <a:r>
              <a:rPr lang="nl-BE" sz="2400" dirty="0"/>
              <a:t> </a:t>
            </a:r>
            <a:r>
              <a:rPr lang="nl-BE" sz="2400" dirty="0" smtClean="0"/>
              <a:t>lichaam (</a:t>
            </a:r>
            <a:r>
              <a:rPr lang="nl-BE" sz="2400" dirty="0" err="1" smtClean="0"/>
              <a:t>Joeri</a:t>
            </a:r>
            <a:r>
              <a:rPr lang="nl-BE" sz="2400" dirty="0" smtClean="0"/>
              <a:t> </a:t>
            </a:r>
            <a:r>
              <a:rPr lang="nl-BE" sz="2400" dirty="0" err="1" smtClean="0"/>
              <a:t>Calsius</a:t>
            </a:r>
            <a:r>
              <a:rPr lang="nl-BE" sz="2400" dirty="0" smtClean="0"/>
              <a:t>)</a:t>
            </a:r>
            <a:r>
              <a:rPr lang="nl-BE" sz="2400" dirty="0"/>
              <a:t/>
            </a:r>
            <a:br>
              <a:rPr lang="nl-BE" sz="2400" dirty="0"/>
            </a:br>
            <a:endParaRPr lang="nl-BE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Invloed van vroege leerervaringen, persoonlijkheidskenmerken en lichaamsbeleving</a:t>
            </a:r>
          </a:p>
          <a:p>
            <a:pPr marL="0" indent="0">
              <a:buNone/>
            </a:pPr>
            <a:r>
              <a:rPr lang="nl-BE" dirty="0"/>
              <a:t>	</a:t>
            </a:r>
            <a:r>
              <a:rPr lang="nl-BE" sz="1800" dirty="0"/>
              <a:t>	</a:t>
            </a:r>
            <a:r>
              <a:rPr lang="nl-BE" sz="1800" dirty="0" smtClean="0"/>
              <a:t>	(</a:t>
            </a:r>
            <a:r>
              <a:rPr lang="nl-BE" sz="1800" dirty="0" err="1" smtClean="0"/>
              <a:t>Henningsen</a:t>
            </a:r>
            <a:r>
              <a:rPr lang="nl-BE" sz="1800" dirty="0" smtClean="0"/>
              <a:t>. Risk factors </a:t>
            </a:r>
            <a:r>
              <a:rPr lang="nl-BE" sz="1800" dirty="0" err="1" smtClean="0"/>
              <a:t>for</a:t>
            </a:r>
            <a:r>
              <a:rPr lang="nl-BE" sz="1800" dirty="0" smtClean="0"/>
              <a:t> FSS in 			</a:t>
            </a:r>
            <a:r>
              <a:rPr lang="nl-BE" sz="1800" dirty="0" err="1" smtClean="0"/>
              <a:t>general</a:t>
            </a:r>
            <a:r>
              <a:rPr lang="nl-BE" sz="1800" dirty="0" smtClean="0"/>
              <a:t>. Lancet 2007)</a:t>
            </a:r>
          </a:p>
          <a:p>
            <a:pPr marL="0" indent="0">
              <a:buNone/>
            </a:pPr>
            <a:endParaRPr lang="nl-BE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BE" dirty="0" smtClean="0"/>
              <a:t>Betekenis van ervaringen/belevingen van lichaam, stress, angst en depressie en lichaamsbeeld op zichzelf op latere FSS (chronisch </a:t>
            </a:r>
            <a:r>
              <a:rPr lang="nl-BE" dirty="0" err="1" smtClean="0"/>
              <a:t>ruglijden</a:t>
            </a:r>
            <a:r>
              <a:rPr lang="nl-BE" dirty="0" smtClean="0"/>
              <a:t>, migraine, verstoorde pijnverwerking) ten gevolge van life events maar breder ook hechtingsprocessen, </a:t>
            </a:r>
            <a:r>
              <a:rPr lang="nl-BE" dirty="0" err="1" smtClean="0"/>
              <a:t>mentalisatievermogen</a:t>
            </a:r>
            <a:r>
              <a:rPr lang="nl-BE" dirty="0" smtClean="0"/>
              <a:t> en persoonlijkheidsstructuur</a:t>
            </a:r>
          </a:p>
        </p:txBody>
      </p:sp>
    </p:spTree>
    <p:extLst>
      <p:ext uri="{BB962C8B-B14F-4D97-AF65-F5344CB8AC3E}">
        <p14:creationId xmlns:p14="http://schemas.microsoft.com/office/powerpoint/2010/main" val="15239831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400" dirty="0" smtClean="0"/>
              <a:t>De </a:t>
            </a:r>
            <a:r>
              <a:rPr lang="nl-BE" sz="2400" dirty="0"/>
              <a:t>invloed van vroege ontwikkelingsprocessen op het </a:t>
            </a:r>
            <a:r>
              <a:rPr lang="nl-BE" sz="2400" dirty="0" err="1"/>
              <a:t>myofasciale</a:t>
            </a:r>
            <a:r>
              <a:rPr lang="nl-BE" sz="2400" dirty="0"/>
              <a:t> lichaam</a:t>
            </a:r>
            <a:br>
              <a:rPr lang="nl-BE" sz="2400" dirty="0"/>
            </a:br>
            <a:endParaRPr lang="nl-BE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BE" dirty="0" smtClean="0"/>
              <a:t>Ernst van PTSS correleert niet zozeer met feitelijke context van trauma maar wel met </a:t>
            </a:r>
            <a:r>
              <a:rPr lang="nl-BE" dirty="0" err="1" smtClean="0"/>
              <a:t>voorafbestaande</a:t>
            </a:r>
            <a:r>
              <a:rPr lang="nl-BE" dirty="0" smtClean="0"/>
              <a:t> persoonlijkheidsstructuur (Verhaeghe, 2005) en niet veilige hechtingsachtergronden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BE" dirty="0" smtClean="0"/>
              <a:t>Vroege affectieve ervaringen slaan diepe wonden, die veel patiënten meedragen in rugzak (the body </a:t>
            </a:r>
            <a:r>
              <a:rPr lang="nl-BE" dirty="0" err="1" smtClean="0"/>
              <a:t>keeps</a:t>
            </a:r>
            <a:r>
              <a:rPr lang="nl-BE" dirty="0" smtClean="0"/>
              <a:t> the score) en </a:t>
            </a:r>
            <a:r>
              <a:rPr lang="nl-BE" dirty="0" err="1" smtClean="0"/>
              <a:t>TROUmatisme</a:t>
            </a:r>
            <a:r>
              <a:rPr lang="nl-BE" dirty="0" smtClean="0"/>
              <a:t> bij trauma (gaten slaan in wezenlijke structuur van mens)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BE" dirty="0" smtClean="0"/>
              <a:t>Type 3 complex trauma (Vliegen, 2017) met multipele incidenten binnen zorgcontext (emotionele verwaarlozing) → impact op diverse ontwikkelingsdomeinen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8793727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000" dirty="0" smtClean="0"/>
              <a:t>De </a:t>
            </a:r>
            <a:r>
              <a:rPr lang="nl-BE" sz="2000" dirty="0"/>
              <a:t>invloed van vroege ontwikkelingsprocessen op het </a:t>
            </a:r>
            <a:r>
              <a:rPr lang="nl-BE" sz="2000" dirty="0" err="1"/>
              <a:t>myofasciale</a:t>
            </a:r>
            <a:r>
              <a:rPr lang="nl-BE" sz="2000" dirty="0"/>
              <a:t> </a:t>
            </a:r>
            <a:r>
              <a:rPr lang="nl-BE" sz="2000" dirty="0" smtClean="0"/>
              <a:t>lichaam: biologische vertaling van trauma</a:t>
            </a:r>
            <a:r>
              <a:rPr lang="nl-BE" sz="2000" dirty="0"/>
              <a:t/>
            </a:r>
            <a:br>
              <a:rPr lang="nl-BE" sz="2000" dirty="0"/>
            </a:br>
            <a:endParaRPr lang="nl-BE" sz="2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03350" y="2276872"/>
            <a:ext cx="7408863" cy="3889375"/>
          </a:xfrm>
        </p:spPr>
        <p:txBody>
          <a:bodyPr/>
          <a:lstStyle/>
          <a:p>
            <a:r>
              <a:rPr lang="nl-BE" dirty="0" smtClean="0"/>
              <a:t>Vanuit psychodynamische bril spanningstoename, die door neuronaal systeem niet adequaat afgevoerd kan worden (Freud) en bevroren wordt, niet afgereageerd</a:t>
            </a:r>
          </a:p>
          <a:p>
            <a:r>
              <a:rPr lang="nl-BE" dirty="0" smtClean="0"/>
              <a:t>Vroeg affectieve relaties worden neergeschreven in </a:t>
            </a:r>
            <a:r>
              <a:rPr lang="nl-BE" dirty="0" err="1" smtClean="0"/>
              <a:t>neuro-musculaire</a:t>
            </a:r>
            <a:r>
              <a:rPr lang="nl-BE" dirty="0" smtClean="0"/>
              <a:t> systeem</a:t>
            </a:r>
          </a:p>
          <a:p>
            <a:r>
              <a:rPr lang="nl-BE" dirty="0" smtClean="0"/>
              <a:t>2 experimenten (</a:t>
            </a:r>
            <a:r>
              <a:rPr lang="nl-BE" dirty="0" err="1" smtClean="0"/>
              <a:t>still</a:t>
            </a:r>
            <a:r>
              <a:rPr lang="nl-BE" dirty="0" smtClean="0"/>
              <a:t> face en marshmallow) illustreren affect-regulerende dynamiek van lichaam, dat functioneert als regulator van spanning, stress en emoties = fysiologische, normaal evolutieve coping met evacuatie van overtollige energie</a:t>
            </a:r>
          </a:p>
          <a:p>
            <a:r>
              <a:rPr lang="nl-BE" dirty="0" smtClean="0"/>
              <a:t>Bij trauma evenwel </a:t>
            </a:r>
            <a:r>
              <a:rPr lang="nl-BE" dirty="0" err="1" smtClean="0"/>
              <a:t>dysregulatie</a:t>
            </a:r>
            <a:r>
              <a:rPr lang="nl-BE" dirty="0" smtClean="0"/>
              <a:t> met onvoldoende beschikbaarheid van deze motorische programma’s als uitlaatklep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655558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000" dirty="0" smtClean="0"/>
              <a:t>De </a:t>
            </a:r>
            <a:r>
              <a:rPr lang="nl-BE" sz="2000" dirty="0"/>
              <a:t>invloed van vroege ontwikkelingsprocessen op het </a:t>
            </a:r>
            <a:r>
              <a:rPr lang="nl-BE" sz="2000" dirty="0" err="1"/>
              <a:t>myofasciale</a:t>
            </a:r>
            <a:r>
              <a:rPr lang="nl-BE" sz="2000" dirty="0"/>
              <a:t> </a:t>
            </a:r>
            <a:r>
              <a:rPr lang="nl-BE" sz="2000" dirty="0" smtClean="0"/>
              <a:t>lichaam: biologische vertaling van trauma</a:t>
            </a:r>
            <a:r>
              <a:rPr lang="nl-BE" sz="2000" dirty="0"/>
              <a:t/>
            </a:r>
            <a:br>
              <a:rPr lang="nl-BE" sz="2000" dirty="0"/>
            </a:br>
            <a:endParaRPr lang="nl-BE" sz="2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03350" y="2276872"/>
            <a:ext cx="7408863" cy="3889375"/>
          </a:xfrm>
        </p:spPr>
        <p:txBody>
          <a:bodyPr/>
          <a:lstStyle/>
          <a:p>
            <a:r>
              <a:rPr lang="nl-BE" dirty="0" smtClean="0"/>
              <a:t>In plaats van mentale bewerking motorische spanning</a:t>
            </a:r>
          </a:p>
          <a:p>
            <a:r>
              <a:rPr lang="nl-BE" dirty="0" smtClean="0"/>
              <a:t>Onvoldoende (overigens te ontwikkelen door ervaring) afstemming tussen dieptelichaam en oppervlakte lichaam</a:t>
            </a:r>
          </a:p>
          <a:p>
            <a:r>
              <a:rPr lang="nl-BE" dirty="0" smtClean="0"/>
              <a:t>Bij traumatische stress ontwikkeling van symptomen in dieptelichaam (darmklachte</a:t>
            </a:r>
            <a:r>
              <a:rPr lang="nl-BE" dirty="0" smtClean="0"/>
              <a:t>n, hyperventilatie…) en parallel spanning in </a:t>
            </a:r>
            <a:r>
              <a:rPr lang="nl-BE" dirty="0" err="1" smtClean="0"/>
              <a:t>myofasciale</a:t>
            </a:r>
            <a:r>
              <a:rPr lang="nl-BE" dirty="0" smtClean="0"/>
              <a:t> weefsel</a:t>
            </a:r>
          </a:p>
          <a:p>
            <a:r>
              <a:rPr lang="nl-BE" dirty="0" smtClean="0"/>
              <a:t>Begrippenkader van </a:t>
            </a:r>
            <a:r>
              <a:rPr lang="nl-BE" dirty="0" err="1" smtClean="0"/>
              <a:t>myofasciale</a:t>
            </a:r>
            <a:r>
              <a:rPr lang="nl-BE" dirty="0" smtClean="0"/>
              <a:t> </a:t>
            </a:r>
            <a:r>
              <a:rPr lang="nl-BE" dirty="0" err="1" smtClean="0"/>
              <a:t>middenkoker</a:t>
            </a:r>
            <a:r>
              <a:rPr lang="nl-BE" dirty="0" smtClean="0"/>
              <a:t>, die aansluit op het dieptelichaam, en spierpantser</a:t>
            </a: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9681794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000" dirty="0" err="1" smtClean="0"/>
              <a:t>Experientieel</a:t>
            </a:r>
            <a:r>
              <a:rPr lang="nl-BE" sz="2000" dirty="0" smtClean="0"/>
              <a:t> lichaamswerk als </a:t>
            </a:r>
            <a:r>
              <a:rPr lang="nl-BE" sz="2000" dirty="0" err="1" smtClean="0"/>
              <a:t>ontwikkelingsdynamisch</a:t>
            </a:r>
            <a:r>
              <a:rPr lang="nl-BE" sz="2000" dirty="0" smtClean="0"/>
              <a:t> model</a:t>
            </a:r>
            <a:r>
              <a:rPr lang="nl-BE" sz="2000" dirty="0"/>
              <a:t/>
            </a:r>
            <a:br>
              <a:rPr lang="nl-BE" sz="2000" dirty="0"/>
            </a:br>
            <a:endParaRPr lang="nl-BE" sz="2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03350" y="2276872"/>
            <a:ext cx="7408863" cy="3889375"/>
          </a:xfrm>
        </p:spPr>
        <p:txBody>
          <a:bodyPr/>
          <a:lstStyle/>
          <a:p>
            <a:r>
              <a:rPr lang="nl-BE" dirty="0" smtClean="0"/>
              <a:t>Werken met lichaam dat moeilijk doet, impliceert vaak relaties met spanning, angst en trauma en aan de slag gaan met blauwdruk op </a:t>
            </a:r>
            <a:r>
              <a:rPr lang="nl-BE" dirty="0" err="1" smtClean="0"/>
              <a:t>myofasciaal</a:t>
            </a:r>
            <a:r>
              <a:rPr lang="nl-BE" dirty="0" smtClean="0"/>
              <a:t> neuromusculair vlak (spierpatser, </a:t>
            </a:r>
            <a:r>
              <a:rPr lang="nl-BE" dirty="0" err="1" smtClean="0"/>
              <a:t>myofasciale</a:t>
            </a:r>
            <a:r>
              <a:rPr lang="nl-BE" dirty="0" smtClean="0"/>
              <a:t> </a:t>
            </a:r>
            <a:r>
              <a:rPr lang="nl-BE" dirty="0" err="1" smtClean="0"/>
              <a:t>middenkoker</a:t>
            </a:r>
            <a:r>
              <a:rPr lang="nl-BE" dirty="0" smtClean="0"/>
              <a:t>)</a:t>
            </a:r>
          </a:p>
          <a:p>
            <a:r>
              <a:rPr lang="nl-BE" dirty="0" smtClean="0"/>
              <a:t>“</a:t>
            </a:r>
            <a:r>
              <a:rPr lang="nl-BE" dirty="0" err="1" smtClean="0"/>
              <a:t>When</a:t>
            </a:r>
            <a:r>
              <a:rPr lang="nl-BE" dirty="0" smtClean="0"/>
              <a:t> we </a:t>
            </a:r>
            <a:r>
              <a:rPr lang="nl-BE" dirty="0" err="1" smtClean="0"/>
              <a:t>touch</a:t>
            </a:r>
            <a:r>
              <a:rPr lang="nl-BE" dirty="0" smtClean="0"/>
              <a:t> </a:t>
            </a:r>
            <a:r>
              <a:rPr lang="nl-BE" dirty="0" err="1" smtClean="0"/>
              <a:t>our</a:t>
            </a:r>
            <a:r>
              <a:rPr lang="nl-BE" dirty="0" smtClean="0"/>
              <a:t> </a:t>
            </a:r>
            <a:r>
              <a:rPr lang="nl-BE" dirty="0" err="1" smtClean="0"/>
              <a:t>patient</a:t>
            </a:r>
            <a:r>
              <a:rPr lang="nl-BE" dirty="0" smtClean="0"/>
              <a:t> or </a:t>
            </a:r>
            <a:r>
              <a:rPr lang="nl-BE" dirty="0" err="1" smtClean="0"/>
              <a:t>work</a:t>
            </a:r>
            <a:r>
              <a:rPr lang="nl-BE" dirty="0" smtClean="0"/>
              <a:t> </a:t>
            </a:r>
            <a:r>
              <a:rPr lang="nl-BE" dirty="0" err="1" smtClean="0"/>
              <a:t>directly</a:t>
            </a:r>
            <a:r>
              <a:rPr lang="nl-BE" dirty="0" smtClean="0"/>
              <a:t> </a:t>
            </a:r>
            <a:r>
              <a:rPr lang="nl-BE" dirty="0" err="1" smtClean="0"/>
              <a:t>with</a:t>
            </a:r>
            <a:r>
              <a:rPr lang="nl-BE" dirty="0" smtClean="0"/>
              <a:t> </a:t>
            </a:r>
            <a:r>
              <a:rPr lang="nl-BE" dirty="0" err="1" smtClean="0"/>
              <a:t>their</a:t>
            </a:r>
            <a:r>
              <a:rPr lang="nl-BE" dirty="0" smtClean="0"/>
              <a:t> </a:t>
            </a:r>
            <a:r>
              <a:rPr lang="nl-BE" dirty="0" err="1" smtClean="0"/>
              <a:t>bodies</a:t>
            </a:r>
            <a:r>
              <a:rPr lang="nl-BE" dirty="0" smtClean="0"/>
              <a:t>, we </a:t>
            </a:r>
            <a:r>
              <a:rPr lang="nl-BE" dirty="0" err="1" smtClean="0"/>
              <a:t>simultaneously</a:t>
            </a:r>
            <a:r>
              <a:rPr lang="nl-BE" dirty="0" smtClean="0"/>
              <a:t> </a:t>
            </a:r>
            <a:r>
              <a:rPr lang="nl-BE" dirty="0" err="1" smtClean="0"/>
              <a:t>evoke</a:t>
            </a:r>
            <a:r>
              <a:rPr lang="nl-BE" dirty="0" smtClean="0"/>
              <a:t> histories, </a:t>
            </a:r>
            <a:r>
              <a:rPr lang="nl-BE" dirty="0" err="1" smtClean="0"/>
              <a:t>desires</a:t>
            </a:r>
            <a:r>
              <a:rPr lang="nl-BE" dirty="0" smtClean="0"/>
              <a:t>, </a:t>
            </a:r>
            <a:r>
              <a:rPr lang="nl-BE" dirty="0" err="1" smtClean="0"/>
              <a:t>anxieties</a:t>
            </a:r>
            <a:r>
              <a:rPr lang="nl-BE" dirty="0" smtClean="0"/>
              <a:t> in the </a:t>
            </a:r>
            <a:r>
              <a:rPr lang="nl-BE" dirty="0" err="1" smtClean="0"/>
              <a:t>here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now</a:t>
            </a:r>
            <a:r>
              <a:rPr lang="nl-BE" dirty="0" smtClean="0"/>
              <a:t> </a:t>
            </a:r>
            <a:r>
              <a:rPr lang="nl-BE" dirty="0" err="1" smtClean="0"/>
              <a:t>through</a:t>
            </a:r>
            <a:r>
              <a:rPr lang="nl-BE" dirty="0" smtClean="0"/>
              <a:t> </a:t>
            </a:r>
            <a:r>
              <a:rPr lang="nl-BE" dirty="0" err="1" smtClean="0"/>
              <a:t>exquisite</a:t>
            </a:r>
            <a:r>
              <a:rPr lang="nl-BE" dirty="0" smtClean="0"/>
              <a:t> contact (</a:t>
            </a:r>
            <a:r>
              <a:rPr lang="nl-BE" dirty="0" err="1" smtClean="0"/>
              <a:t>Cornell</a:t>
            </a:r>
            <a:r>
              <a:rPr lang="nl-BE" dirty="0" smtClean="0"/>
              <a:t>, 2015)</a:t>
            </a:r>
          </a:p>
          <a:p>
            <a:r>
              <a:rPr lang="nl-BE" dirty="0" smtClean="0"/>
              <a:t>Toch valt of staat efficiëntie van de behandeling met de talige of narratieve integratie: brengen naar een betekenisvol geheel in de taal van de patiënt</a:t>
            </a:r>
          </a:p>
        </p:txBody>
      </p:sp>
    </p:spTree>
    <p:extLst>
      <p:ext uri="{BB962C8B-B14F-4D97-AF65-F5344CB8AC3E}">
        <p14:creationId xmlns:p14="http://schemas.microsoft.com/office/powerpoint/2010/main" val="39850154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Geintegreerde</a:t>
            </a:r>
            <a:r>
              <a:rPr lang="nl-BE" dirty="0" smtClean="0"/>
              <a:t> benadering (holistisch/</a:t>
            </a:r>
            <a:r>
              <a:rPr lang="nl-BE" dirty="0" err="1" smtClean="0"/>
              <a:t>inter</a:t>
            </a:r>
            <a:r>
              <a:rPr lang="nl-BE" dirty="0" smtClean="0"/>
              <a:t>- tot </a:t>
            </a:r>
            <a:r>
              <a:rPr lang="nl-BE" dirty="0" err="1" smtClean="0"/>
              <a:t>transdisciplinair</a:t>
            </a:r>
            <a:r>
              <a:rPr lang="nl-BE" dirty="0" smtClean="0"/>
              <a:t>…)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Samengaan van </a:t>
            </a:r>
            <a:r>
              <a:rPr lang="nl-BE" dirty="0" err="1" smtClean="0"/>
              <a:t>myofasciaal</a:t>
            </a:r>
            <a:r>
              <a:rPr lang="nl-BE" dirty="0" smtClean="0"/>
              <a:t> lichaamswerk, gesprekstherapie…</a:t>
            </a:r>
          </a:p>
          <a:p>
            <a:r>
              <a:rPr lang="nl-BE" dirty="0" smtClean="0"/>
              <a:t>Inzicht dat lichaam een medium vormt van spanningsverwerking en affectregulatie</a:t>
            </a:r>
          </a:p>
          <a:p>
            <a:r>
              <a:rPr lang="nl-BE" dirty="0" smtClean="0"/>
              <a:t>Leren </a:t>
            </a:r>
            <a:r>
              <a:rPr lang="nl-BE" dirty="0" err="1" smtClean="0"/>
              <a:t>luiseren</a:t>
            </a:r>
            <a:r>
              <a:rPr lang="nl-BE" dirty="0" smtClean="0"/>
              <a:t> naar wat patiënt vertelt doorheen verschillende lagen</a:t>
            </a:r>
          </a:p>
          <a:p>
            <a:endParaRPr lang="nl-BE" dirty="0"/>
          </a:p>
          <a:p>
            <a:r>
              <a:rPr lang="nl-BE" dirty="0" smtClean="0"/>
              <a:t>Het verhaal, met en zonder woorden, van verkenning tot engagement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102840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400" dirty="0" smtClean="0"/>
              <a:t>Het concept psychosomatiek: a </a:t>
            </a:r>
            <a:r>
              <a:rPr lang="nl-BE" sz="2400" dirty="0" err="1" smtClean="0"/>
              <a:t>misnomer</a:t>
            </a:r>
            <a:r>
              <a:rPr lang="nl-BE" sz="2400" dirty="0" smtClean="0"/>
              <a:t> of gekende begrip gewoon anders voor te stellen?</a:t>
            </a:r>
            <a:endParaRPr lang="nl-BE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Objectivering van deze biologische </a:t>
            </a:r>
            <a:r>
              <a:rPr lang="nl-BE" dirty="0" err="1" smtClean="0"/>
              <a:t>fingerprinting</a:t>
            </a:r>
            <a:r>
              <a:rPr lang="nl-BE" dirty="0" smtClean="0"/>
              <a:t> geeft juist ondersteuning (body) aan het begrip </a:t>
            </a:r>
            <a:r>
              <a:rPr lang="nl-BE" dirty="0" smtClean="0"/>
              <a:t>psychosomatiek</a:t>
            </a:r>
            <a:endParaRPr lang="nl-BE" dirty="0" smtClean="0"/>
          </a:p>
          <a:p>
            <a:r>
              <a:rPr lang="nl-BE" dirty="0" smtClean="0"/>
              <a:t>Weerspiegelt integratie (psychologische processen hebben hun eigen, nog onbegrepen, uit wat we reeds weten complexe en daarom minder gemakkelijk aanvaarde of gebruikte biologie</a:t>
            </a:r>
            <a:r>
              <a:rPr lang="nl-BE" dirty="0" smtClean="0"/>
              <a:t>)</a:t>
            </a:r>
          </a:p>
          <a:p>
            <a:r>
              <a:rPr lang="nl-BE" dirty="0" smtClean="0"/>
              <a:t>Weggaan van somatisch onvoldoende verklaarde lichamelijke klachten, onverklaarde klachten naar vaak verklaarbare klachten</a:t>
            </a:r>
          </a:p>
          <a:p>
            <a:r>
              <a:rPr lang="nl-BE" dirty="0" smtClean="0"/>
              <a:t>Uitgaan van complexiteit en patronen</a:t>
            </a:r>
            <a:endParaRPr lang="nl-BE" dirty="0" smtClean="0"/>
          </a:p>
          <a:p>
            <a:endParaRPr lang="nl-BE" dirty="0"/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6592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350" y="980728"/>
            <a:ext cx="7416800" cy="936625"/>
          </a:xfrm>
        </p:spPr>
        <p:txBody>
          <a:bodyPr/>
          <a:lstStyle/>
          <a:p>
            <a:r>
              <a:rPr lang="nl-BE" sz="2400" dirty="0" smtClean="0"/>
              <a:t>Prof </a:t>
            </a:r>
            <a:r>
              <a:rPr lang="nl-BE" sz="2400" dirty="0" err="1" smtClean="0"/>
              <a:t>dr</a:t>
            </a:r>
            <a:r>
              <a:rPr lang="nl-BE" sz="2400" dirty="0" smtClean="0"/>
              <a:t> Stijn Jannes: inleiding en situering</a:t>
            </a:r>
            <a:endParaRPr lang="nl-BE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03350" y="1916832"/>
            <a:ext cx="7408863" cy="3889375"/>
          </a:xfrm>
        </p:spPr>
        <p:txBody>
          <a:bodyPr/>
          <a:lstStyle/>
          <a:p>
            <a:r>
              <a:rPr lang="nl-BE" dirty="0" smtClean="0"/>
              <a:t>Society of </a:t>
            </a:r>
            <a:r>
              <a:rPr lang="nl-BE" dirty="0" err="1" smtClean="0"/>
              <a:t>Psychosomatic</a:t>
            </a:r>
            <a:r>
              <a:rPr lang="nl-BE" dirty="0" smtClean="0"/>
              <a:t> </a:t>
            </a:r>
            <a:r>
              <a:rPr lang="nl-BE" dirty="0" err="1" smtClean="0"/>
              <a:t>Medicine</a:t>
            </a:r>
            <a:r>
              <a:rPr lang="nl-BE" dirty="0" smtClean="0"/>
              <a:t> staat open voor alle disciplines in de hulpverlening (en de patiënten)</a:t>
            </a:r>
          </a:p>
          <a:p>
            <a:pPr marL="0" indent="0">
              <a:buNone/>
            </a:pPr>
            <a:endParaRPr lang="nl-BE" dirty="0" smtClean="0"/>
          </a:p>
          <a:p>
            <a:r>
              <a:rPr lang="nl-BE" dirty="0" smtClean="0"/>
              <a:t>Menselijk organisme als een geheel beschouwen</a:t>
            </a:r>
            <a:endParaRPr lang="nl-BE" dirty="0" smtClean="0"/>
          </a:p>
          <a:p>
            <a:pPr marL="0" indent="0">
              <a:buNone/>
            </a:pPr>
            <a:endParaRPr lang="nl-BE" dirty="0" smtClean="0"/>
          </a:p>
          <a:p>
            <a:r>
              <a:rPr lang="nl-BE" dirty="0" smtClean="0"/>
              <a:t>Gekenmerkt door </a:t>
            </a:r>
            <a:r>
              <a:rPr lang="nl-BE" dirty="0" err="1" smtClean="0"/>
              <a:t>multi</a:t>
            </a:r>
            <a:r>
              <a:rPr lang="nl-BE" dirty="0" smtClean="0"/>
              <a:t>- en </a:t>
            </a:r>
            <a:r>
              <a:rPr lang="nl-BE" dirty="0" err="1" smtClean="0"/>
              <a:t>inter</a:t>
            </a:r>
            <a:r>
              <a:rPr lang="nl-BE" dirty="0" smtClean="0"/>
              <a:t>- en </a:t>
            </a:r>
            <a:r>
              <a:rPr lang="nl-BE" dirty="0" err="1" smtClean="0"/>
              <a:t>transdisciplinariteit</a:t>
            </a:r>
            <a:endParaRPr lang="nl-BE" dirty="0" smtClean="0"/>
          </a:p>
          <a:p>
            <a:pPr marL="0" indent="0">
              <a:buNone/>
            </a:pPr>
            <a:endParaRPr lang="nl-BE" dirty="0" smtClean="0"/>
          </a:p>
          <a:p>
            <a:r>
              <a:rPr lang="nl-BE" dirty="0" smtClean="0"/>
              <a:t>Noch in een paternalistisch noch louter individualistisch maar een </a:t>
            </a:r>
            <a:r>
              <a:rPr lang="nl-BE" dirty="0" err="1" smtClean="0"/>
              <a:t>interrelationistisch</a:t>
            </a:r>
            <a:r>
              <a:rPr lang="nl-BE" dirty="0" smtClean="0"/>
              <a:t> ethisch model (wat precies plaats geeft aan het verhaal van de patiënt maar evenzeer aan de interpretatie van dit </a:t>
            </a:r>
            <a:r>
              <a:rPr lang="nl-BE" dirty="0" smtClean="0"/>
              <a:t>verhaal als voor de (samen) af te leggen weg naar herstel)</a:t>
            </a:r>
          </a:p>
          <a:p>
            <a:r>
              <a:rPr lang="nl-BE" dirty="0" smtClean="0"/>
              <a:t>Werken met het lichaam dat moeilijk doet (</a:t>
            </a:r>
            <a:r>
              <a:rPr lang="nl-BE" dirty="0" err="1" smtClean="0"/>
              <a:t>Joeri</a:t>
            </a:r>
            <a:r>
              <a:rPr lang="nl-BE" dirty="0" smtClean="0"/>
              <a:t> </a:t>
            </a:r>
            <a:r>
              <a:rPr lang="nl-BE" dirty="0" err="1" smtClean="0"/>
              <a:t>Calsius</a:t>
            </a:r>
            <a:r>
              <a:rPr lang="nl-BE" dirty="0" smtClean="0"/>
              <a:t>)</a:t>
            </a:r>
            <a:endParaRPr lang="nl-BE" dirty="0" smtClean="0"/>
          </a:p>
          <a:p>
            <a:pPr marL="0" indent="0">
              <a:buNone/>
            </a:pP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163121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350" y="1052736"/>
            <a:ext cx="7416800" cy="936625"/>
          </a:xfrm>
        </p:spPr>
        <p:txBody>
          <a:bodyPr/>
          <a:lstStyle/>
          <a:p>
            <a:r>
              <a:rPr lang="nl-BE" sz="2000" dirty="0"/>
              <a:t>Wat werkt en hoe? Psychotherapieën in vogelvlucht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03350" y="1987897"/>
            <a:ext cx="7408863" cy="3889375"/>
          </a:xfrm>
        </p:spPr>
        <p:txBody>
          <a:bodyPr/>
          <a:lstStyle/>
          <a:p>
            <a:r>
              <a:rPr lang="nl-BE" sz="1800" dirty="0" smtClean="0"/>
              <a:t>In therapiedoelstellingen rust brengen in bepaalde systemen (stresssysteem, </a:t>
            </a:r>
            <a:r>
              <a:rPr lang="nl-BE" sz="1800" dirty="0" err="1" smtClean="0"/>
              <a:t>arousal</a:t>
            </a:r>
            <a:r>
              <a:rPr lang="nl-BE" sz="1800" dirty="0" smtClean="0"/>
              <a:t>), verandering in gedrag, emoties en percepties alsook efficiënter omgaan met </a:t>
            </a:r>
            <a:r>
              <a:rPr lang="nl-BE" sz="1800" dirty="0" err="1" smtClean="0"/>
              <a:t>challenges</a:t>
            </a:r>
            <a:endParaRPr lang="nl-BE" sz="1800" dirty="0" smtClean="0"/>
          </a:p>
          <a:p>
            <a:pPr marL="0" indent="0">
              <a:buNone/>
            </a:pPr>
            <a:endParaRPr lang="nl-BE" sz="1800" dirty="0"/>
          </a:p>
          <a:p>
            <a:r>
              <a:rPr lang="nl-BE" sz="1800" dirty="0" smtClean="0"/>
              <a:t>Nood aan zorgvuldige beschrijving, herinnering, herbeleving en betekenisgeving: het verhaal als thema van symposium in 2017, het moeilijke lichaam in 2018</a:t>
            </a:r>
          </a:p>
          <a:p>
            <a:endParaRPr lang="nl-BE" sz="1800" dirty="0"/>
          </a:p>
          <a:p>
            <a:r>
              <a:rPr lang="nl-BE" sz="1800" dirty="0" smtClean="0"/>
              <a:t>Vele benaderingen elk met een waarde (lichaam als ingangspoort, systeemtherapie, cognitieve….), waarin gekozen kan worden in functie van behoeften en mogelijkheden met nood aan </a:t>
            </a:r>
            <a:r>
              <a:rPr lang="nl-BE" sz="1800" dirty="0" err="1" smtClean="0"/>
              <a:t>transdisciplinariteit</a:t>
            </a:r>
            <a:r>
              <a:rPr lang="nl-BE" sz="1800" dirty="0" smtClean="0"/>
              <a:t> en eclecticisme</a:t>
            </a:r>
          </a:p>
          <a:p>
            <a:r>
              <a:rPr lang="nl-BE" sz="1800" dirty="0" smtClean="0"/>
              <a:t>Nog een hele weg af te leggen in awareness en </a:t>
            </a:r>
            <a:r>
              <a:rPr lang="nl-BE" sz="1800" dirty="0" err="1" smtClean="0"/>
              <a:t>prioritisering</a:t>
            </a:r>
            <a:r>
              <a:rPr lang="nl-BE" sz="1800" dirty="0" smtClean="0"/>
              <a:t>, opleiding en zorgorganisatie</a:t>
            </a:r>
            <a:endParaRPr lang="nl-BE" sz="1800" dirty="0"/>
          </a:p>
        </p:txBody>
      </p:sp>
    </p:spTree>
    <p:extLst>
      <p:ext uri="{BB962C8B-B14F-4D97-AF65-F5344CB8AC3E}">
        <p14:creationId xmlns:p14="http://schemas.microsoft.com/office/powerpoint/2010/main" val="64654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Casus uit de praktijk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07951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Herman, ervaringsdeskundige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Surmenage</a:t>
            </a:r>
            <a:r>
              <a:rPr lang="nl-BE" dirty="0" smtClean="0"/>
              <a:t> (chronisch overschrijden van grenzen met kostprijs)</a:t>
            </a:r>
          </a:p>
          <a:p>
            <a:r>
              <a:rPr lang="nl-BE" dirty="0" smtClean="0"/>
              <a:t>Diagnoses, die bijdragen maar op zich onvoldoende het </a:t>
            </a:r>
            <a:r>
              <a:rPr lang="nl-BE" dirty="0" err="1" smtClean="0"/>
              <a:t>recurrente</a:t>
            </a:r>
            <a:r>
              <a:rPr lang="nl-BE" dirty="0" smtClean="0"/>
              <a:t> uitputtingsbeeld verklaren, zoals idiopathische </a:t>
            </a:r>
            <a:r>
              <a:rPr lang="nl-BE" dirty="0" err="1" smtClean="0"/>
              <a:t>hypersomnie</a:t>
            </a:r>
            <a:r>
              <a:rPr lang="nl-BE" dirty="0" smtClean="0"/>
              <a:t> (R/ </a:t>
            </a:r>
            <a:r>
              <a:rPr lang="nl-BE" dirty="0" err="1" smtClean="0"/>
              <a:t>Rilatine</a:t>
            </a:r>
            <a:r>
              <a:rPr lang="nl-BE" dirty="0" smtClean="0"/>
              <a:t>) en </a:t>
            </a:r>
            <a:r>
              <a:rPr lang="nl-BE" dirty="0" err="1" smtClean="0"/>
              <a:t>Sjogren</a:t>
            </a:r>
            <a:endParaRPr lang="nl-BE" dirty="0" smtClean="0"/>
          </a:p>
          <a:p>
            <a:r>
              <a:rPr lang="nl-BE" dirty="0" smtClean="0"/>
              <a:t>Mallemolen van somatische onderzoeken (vaak wellicht met fragmentaire benadering)</a:t>
            </a:r>
          </a:p>
          <a:p>
            <a:r>
              <a:rPr lang="nl-BE" dirty="0" smtClean="0"/>
              <a:t>Frustraties over wat niet meer kan, beide als onderhoudende factoren in </a:t>
            </a:r>
            <a:r>
              <a:rPr lang="nl-BE" dirty="0" err="1" smtClean="0"/>
              <a:t>biopsychosociaal</a:t>
            </a:r>
            <a:r>
              <a:rPr lang="nl-BE" dirty="0" smtClean="0"/>
              <a:t> model</a:t>
            </a:r>
          </a:p>
          <a:p>
            <a:r>
              <a:rPr lang="nl-BE" dirty="0" smtClean="0"/>
              <a:t>Belang van ernstig nemen van ziektegevoel en beperkingen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30606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350" y="1052736"/>
            <a:ext cx="7416800" cy="936625"/>
          </a:xfrm>
        </p:spPr>
        <p:txBody>
          <a:bodyPr/>
          <a:lstStyle/>
          <a:p>
            <a:r>
              <a:rPr lang="nl-BE" dirty="0" smtClean="0"/>
              <a:t>Herman, ervaringsdeskundige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03350" y="1988840"/>
            <a:ext cx="7408863" cy="3889375"/>
          </a:xfrm>
        </p:spPr>
        <p:txBody>
          <a:bodyPr/>
          <a:lstStyle/>
          <a:p>
            <a:r>
              <a:rPr lang="nl-BE" dirty="0" smtClean="0"/>
              <a:t>Verwachtingen naar de hulpverlener(s) toe van betrouwbaarheid, competentie en betrokkenheid</a:t>
            </a:r>
          </a:p>
          <a:p>
            <a:r>
              <a:rPr lang="nl-BE" dirty="0" smtClean="0"/>
              <a:t>Tijd geven (hiervoor geen geschikte organisatie van gezondheidszorg, met inbegrip van nomenclatuur) om te luisteren naar verhaal</a:t>
            </a:r>
          </a:p>
          <a:p>
            <a:r>
              <a:rPr lang="nl-BE" dirty="0" smtClean="0"/>
              <a:t>Tijd geven voor herstel (met inbegrip van financiering van </a:t>
            </a:r>
            <a:r>
              <a:rPr lang="nl-BE" dirty="0" smtClean="0"/>
              <a:t>aangewezen zorg)</a:t>
            </a:r>
          </a:p>
          <a:p>
            <a:r>
              <a:rPr lang="nl-BE" dirty="0" smtClean="0"/>
              <a:t>Belang van </a:t>
            </a:r>
            <a:r>
              <a:rPr lang="nl-BE" dirty="0" err="1" smtClean="0"/>
              <a:t>zelf-management</a:t>
            </a:r>
            <a:r>
              <a:rPr lang="nl-BE" dirty="0" smtClean="0"/>
              <a:t> (</a:t>
            </a:r>
            <a:r>
              <a:rPr lang="nl-BE" dirty="0" err="1" smtClean="0"/>
              <a:t>self</a:t>
            </a:r>
            <a:r>
              <a:rPr lang="nl-BE" dirty="0" smtClean="0"/>
              <a:t> </a:t>
            </a:r>
            <a:r>
              <a:rPr lang="nl-BE" dirty="0" err="1" smtClean="0"/>
              <a:t>efficacy</a:t>
            </a:r>
            <a:r>
              <a:rPr lang="nl-BE" dirty="0" smtClean="0"/>
              <a:t>) (in getuigenis ongetwijfeld bij top-percentiele) </a:t>
            </a:r>
          </a:p>
          <a:p>
            <a:r>
              <a:rPr lang="nl-BE" dirty="0" smtClean="0"/>
              <a:t>Evolutie van geneeskunde naar manage-kunde (opbouwen van netwerk </a:t>
            </a:r>
            <a:r>
              <a:rPr lang="nl-BE" dirty="0" smtClean="0"/>
              <a:t>rond patiënt/cliënt, in </a:t>
            </a:r>
            <a:r>
              <a:rPr lang="nl-BE" dirty="0" err="1" smtClean="0"/>
              <a:t>casu</a:t>
            </a:r>
            <a:r>
              <a:rPr lang="nl-BE" dirty="0" smtClean="0"/>
              <a:t> huisarts met centrale rol, kine maar ook systeemtherapeut met (h)erkenning van maatschappelijke context van problematiek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25176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400" dirty="0" smtClean="0"/>
              <a:t>Wat werkt en hoe? Psychotherapieën in vogelvlucht (Stijn </a:t>
            </a:r>
            <a:r>
              <a:rPr lang="nl-BE" sz="2400" dirty="0" smtClean="0"/>
              <a:t>Jannes)</a:t>
            </a:r>
            <a:endParaRPr lang="nl-BE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Het kerngegeven: de mens als zelfregulerend organisme in een beïnvloedende omgeving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67930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400" dirty="0" smtClean="0"/>
              <a:t>Wat werkt en hoe? Psychotherapieën in vogelvlucht (Stijn </a:t>
            </a:r>
            <a:r>
              <a:rPr lang="nl-BE" sz="2400" dirty="0" smtClean="0"/>
              <a:t>Jannes)</a:t>
            </a:r>
            <a:endParaRPr lang="nl-BE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Het kerngegeven: de mens als zelfregulerend organisme in een beïnvloedende omgeving</a:t>
            </a:r>
          </a:p>
          <a:p>
            <a:endParaRPr lang="nl-BE" dirty="0"/>
          </a:p>
          <a:p>
            <a:r>
              <a:rPr lang="nl-BE" dirty="0" smtClean="0"/>
              <a:t>Het moeilijke lichaam = ontregeld organisme in een (in het verleden en het heden) ontregelde en ontregelende omgeving</a:t>
            </a:r>
          </a:p>
          <a:p>
            <a:r>
              <a:rPr lang="nl-BE" dirty="0" smtClean="0"/>
              <a:t>Geconcretiseerd in verhalen over functionele </a:t>
            </a:r>
            <a:r>
              <a:rPr lang="nl-BE" dirty="0" err="1" smtClean="0"/>
              <a:t>gastrointestinale</a:t>
            </a:r>
            <a:r>
              <a:rPr lang="nl-BE" dirty="0" smtClean="0"/>
              <a:t> disorders (FGID) (Lucas Van </a:t>
            </a:r>
            <a:r>
              <a:rPr lang="nl-BE" dirty="0" err="1" smtClean="0"/>
              <a:t>Oudenhove</a:t>
            </a:r>
            <a:r>
              <a:rPr lang="nl-BE" dirty="0" smtClean="0"/>
              <a:t>) en de </a:t>
            </a:r>
            <a:r>
              <a:rPr lang="nl-BE" dirty="0" err="1" smtClean="0"/>
              <a:t>imbalans</a:t>
            </a:r>
            <a:r>
              <a:rPr lang="nl-BE" dirty="0" smtClean="0"/>
              <a:t> tussen oppervlakte- en dieptelichaam gevoed door traumatisering (</a:t>
            </a:r>
            <a:r>
              <a:rPr lang="nl-BE" dirty="0" err="1" smtClean="0"/>
              <a:t>Joeri</a:t>
            </a:r>
            <a:r>
              <a:rPr lang="nl-BE" dirty="0" smtClean="0"/>
              <a:t> </a:t>
            </a:r>
            <a:r>
              <a:rPr lang="nl-BE" dirty="0" err="1" smtClean="0"/>
              <a:t>Calsius</a:t>
            </a:r>
            <a:r>
              <a:rPr lang="nl-BE" dirty="0" smtClean="0"/>
              <a:t>)</a:t>
            </a:r>
          </a:p>
          <a:p>
            <a:endParaRPr lang="nl-BE" dirty="0"/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422507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400" dirty="0" smtClean="0"/>
              <a:t>Wat werkt en hoe? Psychotherapieën in vogelvlucht (Stijn </a:t>
            </a:r>
            <a:r>
              <a:rPr lang="nl-BE" sz="2400" dirty="0" smtClean="0"/>
              <a:t>Jannes)</a:t>
            </a:r>
            <a:endParaRPr lang="nl-BE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Godsdiensten bieden</a:t>
            </a:r>
          </a:p>
          <a:p>
            <a:pPr lvl="1"/>
            <a:r>
              <a:rPr lang="nl-BE" sz="2400" dirty="0" smtClean="0"/>
              <a:t>Zekerheid (rust in </a:t>
            </a:r>
            <a:r>
              <a:rPr lang="nl-BE" sz="2400" dirty="0" err="1" smtClean="0"/>
              <a:t>oa</a:t>
            </a:r>
            <a:r>
              <a:rPr lang="nl-BE" sz="2400" dirty="0" smtClean="0"/>
              <a:t> angst, vechten, </a:t>
            </a:r>
            <a:r>
              <a:rPr lang="nl-BE" sz="2400" dirty="0" err="1" smtClean="0"/>
              <a:t>alertsystemen</a:t>
            </a:r>
            <a:r>
              <a:rPr lang="nl-BE" sz="2400" dirty="0" smtClean="0"/>
              <a:t>)</a:t>
            </a:r>
          </a:p>
          <a:p>
            <a:pPr lvl="1"/>
            <a:r>
              <a:rPr lang="nl-BE" sz="2400" dirty="0" smtClean="0"/>
              <a:t>Veiligheid en bescherming</a:t>
            </a:r>
          </a:p>
          <a:p>
            <a:pPr lvl="1"/>
            <a:r>
              <a:rPr lang="nl-BE" sz="2400" dirty="0" smtClean="0"/>
              <a:t>Inzicht modellen (uitleg)</a:t>
            </a:r>
            <a:r>
              <a:rPr lang="nl-BE" sz="2400" dirty="0"/>
              <a:t> </a:t>
            </a:r>
            <a:r>
              <a:rPr lang="nl-BE" sz="2400" dirty="0" smtClean="0"/>
              <a:t>en oorzaak-gevolg modellen</a:t>
            </a:r>
          </a:p>
          <a:p>
            <a:pPr lvl="1"/>
            <a:r>
              <a:rPr lang="nl-BE" sz="2400" dirty="0" smtClean="0"/>
              <a:t>Richting aan actie en rust</a:t>
            </a:r>
          </a:p>
          <a:p>
            <a:pPr lvl="1"/>
            <a:r>
              <a:rPr lang="nl-BE" sz="2400" dirty="0"/>
              <a:t>R</a:t>
            </a:r>
            <a:r>
              <a:rPr lang="nl-BE" sz="2400" dirty="0" smtClean="0"/>
              <a:t>ituelen</a:t>
            </a:r>
          </a:p>
        </p:txBody>
      </p:sp>
    </p:spTree>
    <p:extLst>
      <p:ext uri="{BB962C8B-B14F-4D97-AF65-F5344CB8AC3E}">
        <p14:creationId xmlns:p14="http://schemas.microsoft.com/office/powerpoint/2010/main" val="1643252867"/>
      </p:ext>
    </p:extLst>
  </p:cSld>
  <p:clrMapOvr>
    <a:masterClrMapping/>
  </p:clrMapOvr>
</p:sld>
</file>

<file path=ppt/theme/theme1.xml><?xml version="1.0" encoding="utf-8"?>
<a:theme xmlns:a="http://schemas.openxmlformats.org/drawingml/2006/main" name="PPT_UZG_algemeen">
  <a:themeElements>
    <a:clrScheme name="PPT_UZG_algemee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PPT_UZG_algeme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T_UZG_algeme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PPT_UZG_algemeen</Template>
  <TotalTime>8043</TotalTime>
  <Words>2010</Words>
  <Application>Microsoft Office PowerPoint</Application>
  <PresentationFormat>Diavoorstelling (4:3)</PresentationFormat>
  <Paragraphs>168</Paragraphs>
  <Slides>30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30</vt:i4>
      </vt:variant>
    </vt:vector>
  </HeadingPairs>
  <TitlesOfParts>
    <vt:vector size="34" baseType="lpstr">
      <vt:lpstr>ＭＳ Ｐゴシック</vt:lpstr>
      <vt:lpstr>Arial</vt:lpstr>
      <vt:lpstr>Wingdings</vt:lpstr>
      <vt:lpstr>PPT_UZG_algemeen</vt:lpstr>
      <vt:lpstr>     Het moeilijke lichaam: van lichaamslast naar levenslust, hoe vinden we onze weg?  Een proeve van synthese of misschien toch eerder een eigen weg  Symposium Society of Psychosomatic Medicine 17.3.2017  </vt:lpstr>
      <vt:lpstr>Prof dr Stijn Jannes: inleiding en situering</vt:lpstr>
      <vt:lpstr>Prof dr Stijn Jannes: inleiding en situering</vt:lpstr>
      <vt:lpstr>Casus uit de praktijk</vt:lpstr>
      <vt:lpstr>Herman, ervaringsdeskundige</vt:lpstr>
      <vt:lpstr>Herman, ervaringsdeskundige</vt:lpstr>
      <vt:lpstr>Wat werkt en hoe? Psychotherapieën in vogelvlucht (Stijn Jannes)</vt:lpstr>
      <vt:lpstr>Wat werkt en hoe? Psychotherapieën in vogelvlucht (Stijn Jannes)</vt:lpstr>
      <vt:lpstr>Wat werkt en hoe? Psychotherapieën in vogelvlucht (Stijn Jannes)</vt:lpstr>
      <vt:lpstr>Wat werkt en hoe? Psychotherapieën in vogelvlucht (Stijn Jannes)</vt:lpstr>
      <vt:lpstr>Wat werkt en hoe? Psychotherapieën in vogelvlucht</vt:lpstr>
      <vt:lpstr>Wat werkt en hoe? Psychotherapieën in vogelvlucht</vt:lpstr>
      <vt:lpstr>Van gevoelige buik naar buikgevoel: de gut-brain interacties (Lukas Van Oudenhove)</vt:lpstr>
      <vt:lpstr>FGID: louter syndromale definitie</vt:lpstr>
      <vt:lpstr>FIGD: illustratie van biopsychosociale model (patroon)</vt:lpstr>
      <vt:lpstr>Chronische spierpijn en trauma: illustratie van biopsychosociale model (patroon)</vt:lpstr>
      <vt:lpstr>(Geleidelijke) objectivering van biologische componente in biopsychosociaal model en de connectiviteit van de verschillende componenten</vt:lpstr>
      <vt:lpstr>(Geleidelijke) objectivering van biologische componente in biopsychosociaal model en de connectiviteit van de verschillende componenten: efferente mechanismen</vt:lpstr>
      <vt:lpstr>(Geleidelijke) objectivering van biologische componente in biopsychosociaal model en de connectiviteit van de verschillende componenten: afferente mechanismen</vt:lpstr>
      <vt:lpstr>Gut feelings: microbiota </vt:lpstr>
      <vt:lpstr>Van gevoelige buik naar buikgevoel: de gut-brain interacties (Lukas Van Oudenhove)</vt:lpstr>
      <vt:lpstr>Body Awareness: invalshoek van de lichamelijkheid: link van myofasciale weefsel tussen psyche en soma (Joeri Calsius; SPM 2015)</vt:lpstr>
      <vt:lpstr>De invloed van vroege ontwikkelingsprocessen op het myofasciale lichaam (Joeri Calsius) </vt:lpstr>
      <vt:lpstr>De invloed van vroege ontwikkelingsprocessen op het myofasciale lichaam </vt:lpstr>
      <vt:lpstr>De invloed van vroege ontwikkelingsprocessen op het myofasciale lichaam: biologische vertaling van trauma </vt:lpstr>
      <vt:lpstr>De invloed van vroege ontwikkelingsprocessen op het myofasciale lichaam: biologische vertaling van trauma </vt:lpstr>
      <vt:lpstr>Experientieel lichaamswerk als ontwikkelingsdynamisch model </vt:lpstr>
      <vt:lpstr>Geintegreerde benadering (holistisch/inter- tot transdisciplinair…)</vt:lpstr>
      <vt:lpstr>Het concept psychosomatiek: a misnomer of gekende begrip gewoon anders voor te stellen?</vt:lpstr>
      <vt:lpstr>Wat werkt en hoe? Psychotherapieën in vogelvlucht</vt:lpstr>
    </vt:vector>
  </TitlesOfParts>
  <Company>UZ Gent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Departement ICT</dc:creator>
  <cp:lastModifiedBy>Vogelaers Dirk</cp:lastModifiedBy>
  <cp:revision>1004</cp:revision>
  <dcterms:created xsi:type="dcterms:W3CDTF">2008-01-15T12:32:52Z</dcterms:created>
  <dcterms:modified xsi:type="dcterms:W3CDTF">2018-03-23T15:11:16Z</dcterms:modified>
</cp:coreProperties>
</file>